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360" r:id="rId2"/>
    <p:sldId id="407" r:id="rId3"/>
    <p:sldId id="408" r:id="rId4"/>
    <p:sldId id="410" r:id="rId5"/>
    <p:sldId id="396" r:id="rId6"/>
    <p:sldId id="357" r:id="rId7"/>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IN Christophe (EASME)" initials="CMN" lastIdx="3" clrIdx="0">
    <p:extLst>
      <p:ext uri="{19B8F6BF-5375-455C-9EA6-DF929625EA0E}">
        <p15:presenceInfo xmlns:p15="http://schemas.microsoft.com/office/powerpoint/2012/main" userId="MILIN Christophe (EASM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294"/>
    <a:srgbClr val="CA3E79"/>
    <a:srgbClr val="C43F79"/>
    <a:srgbClr val="F0883E"/>
    <a:srgbClr val="BBDD8C"/>
    <a:srgbClr val="03A9DD"/>
    <a:srgbClr val="FF9600"/>
    <a:srgbClr val="0E4194"/>
    <a:srgbClr val="FFD624"/>
    <a:srgbClr val="F8ED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37" autoAdjust="0"/>
    <p:restoredTop sz="73651" autoAdjust="0"/>
  </p:normalViewPr>
  <p:slideViewPr>
    <p:cSldViewPr snapToGrid="0">
      <p:cViewPr>
        <p:scale>
          <a:sx n="50" d="100"/>
          <a:sy n="50" d="100"/>
        </p:scale>
        <p:origin x="1325" y="151"/>
      </p:cViewPr>
      <p:guideLst>
        <p:guide orient="horz" pos="2160"/>
        <p:guide pos="3840"/>
      </p:guideLst>
    </p:cSldViewPr>
  </p:slideViewPr>
  <p:notesTextViewPr>
    <p:cViewPr>
      <p:scale>
        <a:sx n="125" d="100"/>
        <a:sy n="125" d="100"/>
      </p:scale>
      <p:origin x="0" y="0"/>
    </p:cViewPr>
  </p:notesTextViewPr>
  <p:sorterViewPr>
    <p:cViewPr>
      <p:scale>
        <a:sx n="100" d="100"/>
        <a:sy n="100" d="100"/>
      </p:scale>
      <p:origin x="0" y="-1398"/>
    </p:cViewPr>
  </p:sorterViewPr>
  <p:notesViewPr>
    <p:cSldViewPr snapToGrid="0">
      <p:cViewPr varScale="1">
        <p:scale>
          <a:sx n="80" d="100"/>
          <a:sy n="80" d="100"/>
        </p:scale>
        <p:origin x="3966" y="84"/>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38" cy="496332"/>
          </a:xfrm>
          <a:prstGeom prst="rect">
            <a:avLst/>
          </a:prstGeom>
        </p:spPr>
        <p:txBody>
          <a:bodyPr vert="horz" lIns="89648" tIns="44824" rIns="89648" bIns="44824"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6332"/>
          </a:xfrm>
          <a:prstGeom prst="rect">
            <a:avLst/>
          </a:prstGeom>
        </p:spPr>
        <p:txBody>
          <a:bodyPr vert="horz" lIns="89648" tIns="44824" rIns="89648" bIns="44824" rtlCol="0"/>
          <a:lstStyle>
            <a:lvl1pPr algn="r">
              <a:defRPr sz="1200"/>
            </a:lvl1pPr>
          </a:lstStyle>
          <a:p>
            <a:fld id="{49640889-E9CB-4DDC-A7C5-7E6540DF7226}" type="datetimeFigureOut">
              <a:rPr lang="en-GB" smtClean="0"/>
              <a:t>04/03/2020</a:t>
            </a:fld>
            <a:endParaRPr lang="en-GB"/>
          </a:p>
        </p:txBody>
      </p:sp>
      <p:sp>
        <p:nvSpPr>
          <p:cNvPr id="4" name="Footer Placeholder 3"/>
          <p:cNvSpPr>
            <a:spLocks noGrp="1"/>
          </p:cNvSpPr>
          <p:nvPr>
            <p:ph type="ftr" sz="quarter" idx="2"/>
          </p:nvPr>
        </p:nvSpPr>
        <p:spPr>
          <a:xfrm>
            <a:off x="1" y="9428584"/>
            <a:ext cx="2889938" cy="496332"/>
          </a:xfrm>
          <a:prstGeom prst="rect">
            <a:avLst/>
          </a:prstGeom>
        </p:spPr>
        <p:txBody>
          <a:bodyPr vert="horz" lIns="89648" tIns="44824" rIns="89648" bIns="44824"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4"/>
            <a:ext cx="2889938" cy="496332"/>
          </a:xfrm>
          <a:prstGeom prst="rect">
            <a:avLst/>
          </a:prstGeom>
        </p:spPr>
        <p:txBody>
          <a:bodyPr vert="horz" lIns="89648" tIns="44824" rIns="89648" bIns="44824" rtlCol="0" anchor="b"/>
          <a:lstStyle>
            <a:lvl1pPr algn="r">
              <a:defRPr sz="1200"/>
            </a:lvl1pPr>
          </a:lstStyle>
          <a:p>
            <a:fld id="{08FF78C5-08BD-48D1-8AFE-4C7F8CFC0F74}" type="slidenum">
              <a:rPr lang="en-GB" smtClean="0"/>
              <a:t>‹#›</a:t>
            </a:fld>
            <a:endParaRPr lang="en-GB"/>
          </a:p>
        </p:txBody>
      </p:sp>
    </p:spTree>
    <p:extLst>
      <p:ext uri="{BB962C8B-B14F-4D97-AF65-F5344CB8AC3E}">
        <p14:creationId xmlns:p14="http://schemas.microsoft.com/office/powerpoint/2010/main" val="1614332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0" y="3517313"/>
            <a:ext cx="6669088" cy="6409325"/>
          </a:xfrm>
          <a:prstGeom prst="rect">
            <a:avLst/>
          </a:prstGeom>
          <a:ln>
            <a:noFill/>
          </a:ln>
        </p:spPr>
        <p:txBody>
          <a:bodyPr vert="horz" lIns="89648" tIns="44824" rIns="89648" bIns="44824" rtlCol="0"/>
          <a:lstStyle/>
          <a:p>
            <a:pPr lvl="0"/>
            <a:r>
              <a:rPr lang="en-US" dirty="0"/>
              <a:t>Edit Master text styles</a:t>
            </a:r>
          </a:p>
          <a:p>
            <a:pPr lvl="1"/>
            <a:r>
              <a:rPr lang="en-US" dirty="0"/>
              <a:t>Second level</a:t>
            </a:r>
          </a:p>
          <a:p>
            <a:pPr lvl="2"/>
            <a:r>
              <a:rPr lang="en-US" dirty="0"/>
              <a:t>Third level</a:t>
            </a:r>
            <a:endParaRPr lang="en-GB" dirty="0"/>
          </a:p>
        </p:txBody>
      </p:sp>
      <p:sp>
        <p:nvSpPr>
          <p:cNvPr id="11" name="Slide Image Placeholder 10"/>
          <p:cNvSpPr>
            <a:spLocks noGrp="1" noRot="1" noChangeAspect="1"/>
          </p:cNvSpPr>
          <p:nvPr>
            <p:ph type="sldImg" idx="2"/>
          </p:nvPr>
        </p:nvSpPr>
        <p:spPr>
          <a:xfrm>
            <a:off x="361950" y="0"/>
            <a:ext cx="5954713" cy="3351213"/>
          </a:xfrm>
          <a:prstGeom prst="rect">
            <a:avLst/>
          </a:prstGeom>
          <a:noFill/>
          <a:ln w="12700">
            <a:solidFill>
              <a:prstClr val="black"/>
            </a:solidFill>
          </a:ln>
        </p:spPr>
        <p:txBody>
          <a:bodyPr vert="horz" lIns="89648" tIns="44824" rIns="89648" bIns="44824" rtlCol="0" anchor="ctr"/>
          <a:lstStyle/>
          <a:p>
            <a:endParaRPr lang="en-GB"/>
          </a:p>
        </p:txBody>
      </p:sp>
      <p:sp>
        <p:nvSpPr>
          <p:cNvPr id="12" name="Slide Number Placeholder 11"/>
          <p:cNvSpPr>
            <a:spLocks noGrp="1"/>
          </p:cNvSpPr>
          <p:nvPr>
            <p:ph type="sldNum" sz="quarter" idx="5"/>
          </p:nvPr>
        </p:nvSpPr>
        <p:spPr>
          <a:xfrm>
            <a:off x="1" y="0"/>
            <a:ext cx="649618" cy="498055"/>
          </a:xfrm>
          <a:prstGeom prst="rect">
            <a:avLst/>
          </a:prstGeom>
        </p:spPr>
        <p:txBody>
          <a:bodyPr vert="horz" lIns="89648" tIns="44824" rIns="89648" bIns="44824" rtlCol="0" anchor="ctr"/>
          <a:lstStyle>
            <a:lvl1pPr algn="l">
              <a:defRPr sz="1200" b="1">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24CD046C-8B44-4BE4-8702-59DB771D0E77}" type="slidenum">
              <a:rPr lang="en-GB" smtClean="0"/>
              <a:pPr/>
              <a:t>‹#›</a:t>
            </a:fld>
            <a:endParaRPr lang="en-GB"/>
          </a:p>
        </p:txBody>
      </p:sp>
      <p:sp>
        <p:nvSpPr>
          <p:cNvPr id="13" name="Date Placeholder 12"/>
          <p:cNvSpPr>
            <a:spLocks noGrp="1"/>
          </p:cNvSpPr>
          <p:nvPr>
            <p:ph type="dt" idx="1"/>
          </p:nvPr>
        </p:nvSpPr>
        <p:spPr>
          <a:xfrm>
            <a:off x="6350454" y="1"/>
            <a:ext cx="318634" cy="1067114"/>
          </a:xfrm>
          <a:prstGeom prst="rect">
            <a:avLst/>
          </a:prstGeom>
        </p:spPr>
        <p:txBody>
          <a:bodyPr vert="vert270" lIns="89648" tIns="44824" rIns="89648" bIns="44824" rtlCol="0"/>
          <a:lstStyle>
            <a:lvl1pPr algn="r">
              <a:defRPr sz="1200">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fld id="{E86DE82E-BF47-49E1-8EEF-75691020FA68}" type="datetimeFigureOut">
              <a:rPr lang="en-GB" smtClean="0"/>
              <a:pPr/>
              <a:t>04/03/2020</a:t>
            </a:fld>
            <a:endParaRPr lang="en-GB" dirty="0"/>
          </a:p>
        </p:txBody>
      </p:sp>
    </p:spTree>
    <p:extLst>
      <p:ext uri="{BB962C8B-B14F-4D97-AF65-F5344CB8AC3E}">
        <p14:creationId xmlns:p14="http://schemas.microsoft.com/office/powerpoint/2010/main" val="1508978119"/>
      </p:ext>
    </p:extLst>
  </p:cSld>
  <p:clrMap bg1="lt1" tx1="dk1" bg2="lt2" tx2="dk2" accent1="accent1" accent2="accent2" accent3="accent3" accent4="accent4" accent5="accent5" accent6="accent6" hlink="hlink" folHlink="folHlink"/>
  <p:notesStyle>
    <a:lvl1pPr marL="0" indent="0" algn="l" defTabSz="914400" rtl="0" eaLnBrk="1" latinLnBrk="0" hangingPunct="1">
      <a:spcBef>
        <a:spcPts val="1800"/>
      </a:spcBef>
      <a:buFont typeface="Arial" panose="020B0604020202020204" pitchFamily="34" charset="0"/>
      <a:buNone/>
      <a:tabLst/>
      <a:defRPr sz="1100" kern="1200">
        <a:solidFill>
          <a:schemeClr val="tx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vl2pPr marL="180000" indent="-180000" algn="l" defTabSz="914400" rtl="0" eaLnBrk="1" latinLnBrk="0" hangingPunct="1">
      <a:spcBef>
        <a:spcPts val="600"/>
      </a:spcBef>
      <a:buFont typeface="Wingdings" panose="05000000000000000000" pitchFamily="2" charset="2"/>
      <a:buChar char="Ø"/>
      <a:tabLst>
        <a:tab pos="180000" algn="l"/>
      </a:tabLst>
      <a:defRPr sz="1100" kern="1200">
        <a:solidFill>
          <a:schemeClr val="tx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2pPr>
    <a:lvl3pPr marL="360000" indent="-180000" algn="l" defTabSz="914400" rtl="0" eaLnBrk="1" latinLnBrk="0" hangingPunct="1">
      <a:spcBef>
        <a:spcPts val="600"/>
      </a:spcBef>
      <a:buFont typeface="Arial" panose="020B0604020202020204" pitchFamily="34" charset="0"/>
      <a:buChar char="•"/>
      <a:tabLst>
        <a:tab pos="360000" algn="l"/>
      </a:tabLst>
      <a:defRPr sz="1100" kern="1200">
        <a:solidFill>
          <a:schemeClr val="tx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3pPr>
    <a:lvl4pPr marL="1543050" indent="-171450" algn="l" defTabSz="914400" rtl="0" eaLnBrk="1" latinLnBrk="0" hangingPunct="1">
      <a:buFont typeface="Arial" panose="020B0604020202020204" pitchFamily="34" charset="0"/>
      <a:buChar char="•"/>
      <a:defRPr sz="1100" kern="1200">
        <a:solidFill>
          <a:schemeClr val="tx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4pPr>
    <a:lvl5pPr marL="2000250" indent="-171450" algn="l" defTabSz="914400" rtl="0" eaLnBrk="1" latinLnBrk="0" hangingPunct="1">
      <a:buFont typeface="Arial" panose="020B0604020202020204" pitchFamily="34" charset="0"/>
      <a:buChar char="•"/>
      <a:defRPr sz="1100" kern="1200">
        <a:solidFill>
          <a:schemeClr val="tx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1613" y="195263"/>
            <a:ext cx="6248400" cy="3516312"/>
          </a:xfrm>
          <a:prstGeom prst="rect">
            <a:avLst/>
          </a:prstGeom>
        </p:spPr>
      </p:sp>
      <p:sp>
        <p:nvSpPr>
          <p:cNvPr id="3" name="Notes Placeholder 2"/>
          <p:cNvSpPr>
            <a:spLocks noGrp="1"/>
          </p:cNvSpPr>
          <p:nvPr>
            <p:ph type="body" idx="1"/>
          </p:nvPr>
        </p:nvSpPr>
        <p:spPr/>
        <p:txBody>
          <a:bodyPr/>
          <a:lstStyle/>
          <a:p>
            <a:r>
              <a:rPr lang="en-GB" dirty="0" smtClean="0"/>
              <a:t>Good</a:t>
            </a:r>
            <a:r>
              <a:rPr lang="en-GB" baseline="0" dirty="0" smtClean="0"/>
              <a:t> morning, thank you for the invitation.</a:t>
            </a:r>
          </a:p>
          <a:p>
            <a:r>
              <a:rPr lang="en-GB" dirty="0" smtClean="0"/>
              <a:t>I’m Christophe MILIN.</a:t>
            </a:r>
            <a:r>
              <a:rPr lang="en-GB" baseline="0" dirty="0" smtClean="0"/>
              <a:t> I work at the executive agency for SMEs, which notably manages the Energy Efficiency challenge under the Horizon 2020 research programme.</a:t>
            </a:r>
            <a:endParaRPr lang="en-GB" dirty="0"/>
          </a:p>
        </p:txBody>
      </p:sp>
      <p:sp>
        <p:nvSpPr>
          <p:cNvPr id="4" name="Slide Number Placeholder 3"/>
          <p:cNvSpPr>
            <a:spLocks noGrp="1"/>
          </p:cNvSpPr>
          <p:nvPr>
            <p:ph type="sldNum" sz="quarter" idx="10"/>
          </p:nvPr>
        </p:nvSpPr>
        <p:spPr>
          <a:xfrm>
            <a:off x="3675876" y="9535825"/>
            <a:ext cx="2800667" cy="312650"/>
          </a:xfrm>
          <a:prstGeom prst="rect">
            <a:avLst/>
          </a:prstGeom>
        </p:spPr>
        <p:txBody>
          <a:bodyPr/>
          <a:lstStyle/>
          <a:p>
            <a:fld id="{8ED964F7-53E1-4F6B-A44F-CA26AF3D7698}" type="slidenum">
              <a:rPr lang="en-GB" smtClean="0"/>
              <a:pPr/>
              <a:t>1</a:t>
            </a:fld>
            <a:endParaRPr lang="en-GB"/>
          </a:p>
        </p:txBody>
      </p:sp>
    </p:spTree>
    <p:extLst>
      <p:ext uri="{BB962C8B-B14F-4D97-AF65-F5344CB8AC3E}">
        <p14:creationId xmlns:p14="http://schemas.microsoft.com/office/powerpoint/2010/main" val="1647413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IE" sz="1100" dirty="0" smtClean="0"/>
              <a:t>Triggering ambitious retrofits in the residential sector is a complex journey,</a:t>
            </a:r>
            <a:r>
              <a:rPr lang="en-IE" sz="1100" baseline="0" dirty="0" smtClean="0"/>
              <a:t> in a legal and regulatory environment that is still not necessarily adapted.</a:t>
            </a:r>
            <a:br>
              <a:rPr lang="en-IE" sz="1100" baseline="0" dirty="0" smtClean="0"/>
            </a:br>
            <a:r>
              <a:rPr lang="en-IE" sz="1100" baseline="0" dirty="0" smtClean="0"/>
              <a:t>I only have to mention the terms “</a:t>
            </a:r>
            <a:r>
              <a:rPr lang="en-US" sz="1100" baseline="0" dirty="0" smtClean="0"/>
              <a:t>governance”, “taxation” or “tendering procedures” and I’m sure you directly have many examples in mind.</a:t>
            </a:r>
          </a:p>
          <a:p>
            <a:pPr marL="342900" indent="-342900">
              <a:buFont typeface="+mj-lt"/>
              <a:buAutoNum type="arabicPeriod"/>
            </a:pPr>
            <a:r>
              <a:rPr lang="en-IE" sz="1100" baseline="0" dirty="0" smtClean="0"/>
              <a:t>Also, an ambitious retrofit will normally involve many different actors, with all the problems related to coordination (or absence of coordination). In social housing, you will probably have to deal with tenants, yes, but also other landlords, municipalities, construction companies, ESCOS, etc. plus several different financial sources, each with its specific rules and intervention logic.</a:t>
            </a:r>
          </a:p>
          <a:p>
            <a:pPr marL="342900" indent="-342900">
              <a:buFont typeface="+mj-lt"/>
              <a:buAutoNum type="arabicPeriod"/>
            </a:pPr>
            <a:r>
              <a:rPr lang="en-IE" sz="1100" baseline="0" dirty="0" smtClean="0"/>
              <a:t>In addition, there is still globally a lack of skills for comprehensive refurbishment. Lack of skills in the construction sector to implement new, and sometime complicated techniques. But also among social housing operators, to develop complex and long contracts, which requires advanced contractual and financial skills, on top of technical and social expertise. And very clearly a lack of skills among small owners and individuals, who are basically lost in the maze of building renovation and its financing.</a:t>
            </a:r>
          </a:p>
          <a:p>
            <a:pPr marL="342900" indent="-342900">
              <a:buFont typeface="+mj-lt"/>
              <a:buAutoNum type="arabicPeriod"/>
            </a:pPr>
            <a:r>
              <a:rPr lang="en-IE" sz="1100" baseline="0" dirty="0" smtClean="0"/>
              <a:t>The level of complexity gets even higher in the condominium sector where your client is constrained (MFB is a joint ownership by law rather by choice), fleeting (you may meet the general assembly once a year), diverse and probably divided (what rules apply to collective decisions?), incompetent (in most cases) and suspicious (particularly towards 3</a:t>
            </a:r>
            <a:r>
              <a:rPr lang="en-IE" sz="1100" baseline="30000" dirty="0" smtClean="0"/>
              <a:t>rd</a:t>
            </a:r>
            <a:r>
              <a:rPr lang="en-IE" sz="1100" baseline="0" dirty="0" smtClean="0"/>
              <a:t> parties)</a:t>
            </a:r>
          </a:p>
          <a:p>
            <a:pPr marL="342900" indent="-342900">
              <a:buFont typeface="+mj-lt"/>
              <a:buAutoNum type="arabicPeriod"/>
            </a:pPr>
            <a:r>
              <a:rPr lang="en-IE" sz="1100" baseline="0" dirty="0" smtClean="0"/>
              <a:t>And if you add energy poverty to the recipe, which in most cases you have to do in social housing, it doesn’t get any simpler.</a:t>
            </a:r>
          </a:p>
        </p:txBody>
      </p:sp>
      <p:sp>
        <p:nvSpPr>
          <p:cNvPr id="4" name="Slide Number Placeholder 3"/>
          <p:cNvSpPr>
            <a:spLocks noGrp="1"/>
          </p:cNvSpPr>
          <p:nvPr>
            <p:ph type="sldNum" sz="quarter" idx="10"/>
          </p:nvPr>
        </p:nvSpPr>
        <p:spPr/>
        <p:txBody>
          <a:bodyPr/>
          <a:lstStyle/>
          <a:p>
            <a:fld id="{24CD046C-8B44-4BE4-8702-59DB771D0E77}" type="slidenum">
              <a:rPr lang="en-GB" smtClean="0"/>
              <a:pPr/>
              <a:t>2</a:t>
            </a:fld>
            <a:endParaRPr lang="en-GB"/>
          </a:p>
        </p:txBody>
      </p:sp>
    </p:spTree>
    <p:extLst>
      <p:ext uri="{BB962C8B-B14F-4D97-AF65-F5344CB8AC3E}">
        <p14:creationId xmlns:p14="http://schemas.microsoft.com/office/powerpoint/2010/main" val="1650963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In</a:t>
            </a:r>
            <a:r>
              <a:rPr lang="en-IE" baseline="0" dirty="0" smtClean="0"/>
              <a:t> a complex environment, the only think you can do is try different tactics, evaluate, learn and try again.</a:t>
            </a:r>
          </a:p>
          <a:p>
            <a:r>
              <a:rPr lang="en-IE" baseline="0" dirty="0" smtClean="0"/>
              <a:t>There is a possibility, that shall be acknowledged, that your tactics don’t work </a:t>
            </a:r>
            <a:r>
              <a:rPr lang="en-IE" baseline="0" smtClean="0"/>
              <a:t>and you </a:t>
            </a:r>
            <a:r>
              <a:rPr lang="en-IE" baseline="0" dirty="0" smtClean="0"/>
              <a:t>should be ready to switch to alternative approaches, sometime widely different approaches.</a:t>
            </a:r>
          </a:p>
          <a:p>
            <a:r>
              <a:rPr lang="en-IE" baseline="0" dirty="0" smtClean="0"/>
              <a:t>Also, we shall increase levels of interaction and communication and create environments that allow patterns for emerge.</a:t>
            </a:r>
          </a:p>
        </p:txBody>
      </p:sp>
      <p:sp>
        <p:nvSpPr>
          <p:cNvPr id="4" name="Slide Number Placeholder 3"/>
          <p:cNvSpPr>
            <a:spLocks noGrp="1"/>
          </p:cNvSpPr>
          <p:nvPr>
            <p:ph type="sldNum" sz="quarter" idx="10"/>
          </p:nvPr>
        </p:nvSpPr>
        <p:spPr/>
        <p:txBody>
          <a:bodyPr/>
          <a:lstStyle/>
          <a:p>
            <a:fld id="{24CD046C-8B44-4BE4-8702-59DB771D0E77}" type="slidenum">
              <a:rPr lang="en-GB" smtClean="0"/>
              <a:pPr/>
              <a:t>3</a:t>
            </a:fld>
            <a:endParaRPr lang="en-GB"/>
          </a:p>
        </p:txBody>
      </p:sp>
    </p:spTree>
    <p:extLst>
      <p:ext uri="{BB962C8B-B14F-4D97-AF65-F5344CB8AC3E}">
        <p14:creationId xmlns:p14="http://schemas.microsoft.com/office/powerpoint/2010/main" val="513067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CD046C-8B44-4BE4-8702-59DB771D0E77}" type="slidenum">
              <a:rPr lang="en-GB" smtClean="0"/>
              <a:pPr/>
              <a:t>4</a:t>
            </a:fld>
            <a:endParaRPr lang="en-GB"/>
          </a:p>
        </p:txBody>
      </p:sp>
    </p:spTree>
    <p:extLst>
      <p:ext uri="{BB962C8B-B14F-4D97-AF65-F5344CB8AC3E}">
        <p14:creationId xmlns:p14="http://schemas.microsoft.com/office/powerpoint/2010/main" val="3911772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263" y="192088"/>
            <a:ext cx="6127750" cy="3448050"/>
          </a:xfrm>
          <a:prstGeom prst="rect">
            <a:avLst/>
          </a:prstGeo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a:xfrm>
            <a:off x="3602135" y="9353147"/>
            <a:ext cx="2744484" cy="306661"/>
          </a:xfrm>
          <a:prstGeom prst="rect">
            <a:avLst/>
          </a:prstGeom>
        </p:spPr>
        <p:txBody>
          <a:bodyPr/>
          <a:lstStyle/>
          <a:p>
            <a:fld id="{8ED964F7-53E1-4F6B-A44F-CA26AF3D7698}" type="slidenum">
              <a:rPr lang="en-GB" smtClean="0"/>
              <a:pPr/>
              <a:t>5</a:t>
            </a:fld>
            <a:endParaRPr lang="en-GB"/>
          </a:p>
        </p:txBody>
      </p:sp>
    </p:spTree>
    <p:extLst>
      <p:ext uri="{BB962C8B-B14F-4D97-AF65-F5344CB8AC3E}">
        <p14:creationId xmlns:p14="http://schemas.microsoft.com/office/powerpoint/2010/main" val="3371661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1613" y="195263"/>
            <a:ext cx="6248400" cy="3516312"/>
          </a:xfrm>
          <a:prstGeom prst="rect">
            <a:avLst/>
          </a:prstGeo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675876" y="9535825"/>
            <a:ext cx="2800667" cy="312650"/>
          </a:xfrm>
          <a:prstGeom prst="rect">
            <a:avLst/>
          </a:prstGeom>
        </p:spPr>
        <p:txBody>
          <a:bodyPr/>
          <a:lstStyle/>
          <a:p>
            <a:fld id="{8ED964F7-53E1-4F6B-A44F-CA26AF3D7698}" type="slidenum">
              <a:rPr lang="en-GB" smtClean="0"/>
              <a:t>6</a:t>
            </a:fld>
            <a:endParaRPr lang="en-GB"/>
          </a:p>
        </p:txBody>
      </p:sp>
    </p:spTree>
    <p:extLst>
      <p:ext uri="{BB962C8B-B14F-4D97-AF65-F5344CB8AC3E}">
        <p14:creationId xmlns:p14="http://schemas.microsoft.com/office/powerpoint/2010/main" val="882148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96000" y="1980000"/>
            <a:ext cx="10800000" cy="2387600"/>
          </a:xfrm>
        </p:spPr>
        <p:txBody>
          <a:bodyPr anchor="t">
            <a:noAutofit/>
          </a:bodyPr>
          <a:lstStyle>
            <a:lvl1pPr algn="ctr">
              <a:defRPr sz="6600" b="0">
                <a:solidFill>
                  <a:schemeClr val="accent2"/>
                </a:solidFill>
                <a:latin typeface="+mn-lt"/>
                <a:ea typeface="Malgun Gothic Semilight" panose="020B0502040204020203" pitchFamily="34" charset="-128"/>
                <a:cs typeface="Calibri Light" panose="020F0302020204030204" pitchFamily="34" charset="0"/>
              </a:defRPr>
            </a:lvl1pPr>
          </a:lstStyle>
          <a:p>
            <a:r>
              <a:rPr lang="en-GB" noProof="0" dirty="0"/>
              <a:t>Click to edit Master title style</a:t>
            </a:r>
          </a:p>
        </p:txBody>
      </p:sp>
      <p:sp>
        <p:nvSpPr>
          <p:cNvPr id="3" name="Subtitle 2"/>
          <p:cNvSpPr>
            <a:spLocks noGrp="1"/>
          </p:cNvSpPr>
          <p:nvPr>
            <p:ph type="subTitle" idx="1"/>
          </p:nvPr>
        </p:nvSpPr>
        <p:spPr>
          <a:xfrm>
            <a:off x="696000" y="5040000"/>
            <a:ext cx="10800000" cy="1440000"/>
          </a:xfrm>
        </p:spPr>
        <p:txBody>
          <a:bodyPr>
            <a:noAutofit/>
          </a:bodyPr>
          <a:lstStyle>
            <a:lvl1pPr marL="0" indent="0" algn="ctr">
              <a:buNone/>
              <a:defRPr sz="2400">
                <a:solidFill>
                  <a:schemeClr val="tx1">
                    <a:lumMod val="75000"/>
                    <a:lumOff val="25000"/>
                  </a:schemeClr>
                </a:solidFill>
                <a:latin typeface="Calibri Light" panose="020F0302020204030204" pitchFamily="34" charset="0"/>
                <a:ea typeface="Malgun Gothic Semilight" panose="020B0502040204020203" pitchFamily="34" charset="-128"/>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19565" y="324000"/>
            <a:ext cx="1552871" cy="1080000"/>
          </a:xfrm>
          <a:prstGeom prst="rect">
            <a:avLst/>
          </a:prstGeom>
        </p:spPr>
      </p:pic>
    </p:spTree>
    <p:extLst>
      <p:ext uri="{BB962C8B-B14F-4D97-AF65-F5344CB8AC3E}">
        <p14:creationId xmlns:p14="http://schemas.microsoft.com/office/powerpoint/2010/main" val="6593005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t">
            <a:normAutofit/>
          </a:bodyPr>
          <a:lstStyle>
            <a:lvl1pPr>
              <a:defRPr sz="5400" b="0">
                <a:solidFill>
                  <a:schemeClr val="accent2"/>
                </a:solidFill>
                <a:latin typeface="+mn-lt"/>
                <a:ea typeface="Malgun Gothic Semilight" panose="020B0502040204020203" pitchFamily="34" charset="-128"/>
                <a:cs typeface="Calibri Light" panose="020F0302020204030204" pitchFamily="34" charset="0"/>
              </a:defRPr>
            </a:lvl1pPr>
          </a:lstStyle>
          <a:p>
            <a:r>
              <a:rPr lang="en-GB" noProof="0" dirty="0"/>
              <a:t>Click to edit Master title style</a:t>
            </a:r>
          </a:p>
        </p:txBody>
      </p:sp>
      <p:sp>
        <p:nvSpPr>
          <p:cNvPr id="3" name="Text Placeholder 2"/>
          <p:cNvSpPr>
            <a:spLocks noGrp="1"/>
          </p:cNvSpPr>
          <p:nvPr>
            <p:ph type="body" idx="1"/>
          </p:nvPr>
        </p:nvSpPr>
        <p:spPr>
          <a:xfrm>
            <a:off x="831850" y="4589464"/>
            <a:ext cx="10515600" cy="1094900"/>
          </a:xfrm>
        </p:spPr>
        <p:txBody>
          <a:bodyPr>
            <a:normAutofit/>
          </a:bodyPr>
          <a:lstStyle>
            <a:lvl1pPr marL="0" indent="0">
              <a:buNone/>
              <a:defRPr sz="3200">
                <a:solidFill>
                  <a:schemeClr val="tx1">
                    <a:lumMod val="75000"/>
                    <a:lumOff val="25000"/>
                  </a:schemeClr>
                </a:solidFill>
                <a:latin typeface="Calibri Light" panose="020F0302020204030204" pitchFamily="34" charset="0"/>
                <a:ea typeface="Malgun Gothic Semilight" panose="020B0502040204020203" pitchFamily="34" charset="-128"/>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dirty="0"/>
              <a:t>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8000" y="6084000"/>
            <a:ext cx="2056947" cy="540000"/>
          </a:xfrm>
          <a:prstGeom prst="rect">
            <a:avLst/>
          </a:prstGeom>
        </p:spPr>
      </p:pic>
    </p:spTree>
    <p:extLst>
      <p:ext uri="{BB962C8B-B14F-4D97-AF65-F5344CB8AC3E}">
        <p14:creationId xmlns:p14="http://schemas.microsoft.com/office/powerpoint/2010/main" val="1867485191"/>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00" y="288000"/>
            <a:ext cx="10800000" cy="1440000"/>
          </a:xfrm>
        </p:spPr>
        <p:txBody>
          <a:bodyPr anchor="ctr" anchorCtr="0">
            <a:normAutofit/>
          </a:bodyPr>
          <a:lstStyle>
            <a:lvl1pPr>
              <a:defRPr sz="4800" b="0">
                <a:solidFill>
                  <a:srgbClr val="186294"/>
                </a:solidFill>
                <a:latin typeface="+mn-lt"/>
                <a:ea typeface="Malgun Gothic Semilight" panose="020B0502040204020203" pitchFamily="34" charset="-128"/>
                <a:cs typeface="Calibri Light" panose="020F0302020204030204" pitchFamily="34" charset="0"/>
              </a:defRPr>
            </a:lvl1pPr>
          </a:lstStyle>
          <a:p>
            <a:r>
              <a:rPr lang="en-GB" noProof="0" dirty="0"/>
              <a:t>Click to edit Master title style</a:t>
            </a:r>
          </a:p>
        </p:txBody>
      </p:sp>
      <p:sp>
        <p:nvSpPr>
          <p:cNvPr id="3" name="Content Placeholder 2"/>
          <p:cNvSpPr>
            <a:spLocks noGrp="1"/>
          </p:cNvSpPr>
          <p:nvPr>
            <p:ph idx="1"/>
          </p:nvPr>
        </p:nvSpPr>
        <p:spPr>
          <a:xfrm>
            <a:off x="720000" y="2016000"/>
            <a:ext cx="10800000" cy="3960000"/>
          </a:xfrm>
        </p:spPr>
        <p:txBody>
          <a:bodyPr anchor="ctr">
            <a:noAutofit/>
          </a:bodyPr>
          <a:lstStyle>
            <a:lvl1pPr marL="288000" indent="-288000">
              <a:lnSpc>
                <a:spcPct val="100000"/>
              </a:lnSpc>
              <a:spcBef>
                <a:spcPts val="4200"/>
              </a:spcBef>
              <a:defRPr sz="3200">
                <a:solidFill>
                  <a:schemeClr val="tx1">
                    <a:lumMod val="75000"/>
                    <a:lumOff val="25000"/>
                  </a:schemeClr>
                </a:solidFill>
                <a:latin typeface="Calibri Light" panose="020F0302020204030204" pitchFamily="34" charset="0"/>
                <a:ea typeface="Malgun Gothic Semilight" panose="020B0502040204020203" pitchFamily="34" charset="-128"/>
                <a:cs typeface="Calibri Light" panose="020F0302020204030204" pitchFamily="34" charset="0"/>
              </a:defRPr>
            </a:lvl1pPr>
            <a:lvl2pPr marL="648000" indent="-288000">
              <a:lnSpc>
                <a:spcPct val="100000"/>
              </a:lnSpc>
              <a:spcBef>
                <a:spcPts val="600"/>
              </a:spcBef>
              <a:buFont typeface="Wingdings" panose="05000000000000000000" pitchFamily="2" charset="2"/>
              <a:buChar char="§"/>
              <a:defRPr sz="2400">
                <a:solidFill>
                  <a:schemeClr val="tx1">
                    <a:lumMod val="75000"/>
                    <a:lumOff val="25000"/>
                  </a:schemeClr>
                </a:solidFill>
                <a:latin typeface="Calibri Light" panose="020F0302020204030204" pitchFamily="34" charset="0"/>
                <a:ea typeface="Malgun Gothic Semilight" panose="020B0502040204020203" pitchFamily="34" charset="-128"/>
                <a:cs typeface="Calibri Light" panose="020F0302020204030204" pitchFamily="34" charset="0"/>
              </a:defRPr>
            </a:lvl2pPr>
            <a:lvl3pPr>
              <a:defRPr sz="2000">
                <a:solidFill>
                  <a:schemeClr val="tx1">
                    <a:lumMod val="75000"/>
                    <a:lumOff val="25000"/>
                  </a:schemeClr>
                </a:solidFill>
                <a:latin typeface="Calibri Light" panose="020F0302020204030204" pitchFamily="34" charset="0"/>
                <a:ea typeface="Malgun Gothic Semilight" panose="020B0502040204020203" pitchFamily="34" charset="-128"/>
                <a:cs typeface="Calibri Light" panose="020F0302020204030204" pitchFamily="34" charset="0"/>
              </a:defRPr>
            </a:lvl3pPr>
            <a:lvl4pPr>
              <a:defRPr sz="1800">
                <a:solidFill>
                  <a:schemeClr val="tx1">
                    <a:lumMod val="75000"/>
                    <a:lumOff val="25000"/>
                  </a:schemeClr>
                </a:solidFill>
                <a:latin typeface="Calibri Light" panose="020F0302020204030204" pitchFamily="34" charset="0"/>
                <a:ea typeface="Malgun Gothic Semilight" panose="020B0502040204020203" pitchFamily="34" charset="-128"/>
                <a:cs typeface="Calibri Light" panose="020F0302020204030204" pitchFamily="34" charset="0"/>
              </a:defRPr>
            </a:lvl4pPr>
            <a:lvl5pPr>
              <a:defRPr sz="1800">
                <a:solidFill>
                  <a:schemeClr val="tx1">
                    <a:lumMod val="75000"/>
                    <a:lumOff val="25000"/>
                  </a:schemeClr>
                </a:solidFill>
                <a:latin typeface="Calibri Light" panose="020F0302020204030204" pitchFamily="34" charset="0"/>
                <a:ea typeface="Malgun Gothic Semilight" panose="020B0502040204020203" pitchFamily="34" charset="-128"/>
                <a:cs typeface="Calibri Light" panose="020F0302020204030204" pitchFamily="34" charset="0"/>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8000" y="6084000"/>
            <a:ext cx="2056947" cy="540000"/>
          </a:xfrm>
          <a:prstGeom prst="rect">
            <a:avLst/>
          </a:prstGeom>
        </p:spPr>
      </p:pic>
    </p:spTree>
    <p:extLst>
      <p:ext uri="{BB962C8B-B14F-4D97-AF65-F5344CB8AC3E}">
        <p14:creationId xmlns:p14="http://schemas.microsoft.com/office/powerpoint/2010/main" val="292546516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00" y="288000"/>
            <a:ext cx="10800000" cy="1440000"/>
          </a:xfrm>
        </p:spPr>
        <p:txBody>
          <a:bodyPr anchor="ctr" anchorCtr="0">
            <a:normAutofit/>
          </a:bodyPr>
          <a:lstStyle>
            <a:lvl1pPr>
              <a:defRPr sz="4800" b="0">
                <a:solidFill>
                  <a:srgbClr val="186294"/>
                </a:solidFill>
                <a:latin typeface="+mn-lt"/>
                <a:ea typeface="Malgun Gothic Semilight" panose="020B0502040204020203" pitchFamily="34" charset="-128"/>
                <a:cs typeface="Calibri Light" panose="020F0302020204030204" pitchFamily="34" charset="0"/>
              </a:defRPr>
            </a:lvl1pPr>
          </a:lstStyle>
          <a:p>
            <a:r>
              <a:rPr lang="en-GB" noProof="0" dirty="0"/>
              <a:t>Click to edit Master title style</a:t>
            </a:r>
          </a:p>
        </p:txBody>
      </p:sp>
      <p:sp>
        <p:nvSpPr>
          <p:cNvPr id="6" name="Content Placeholder 5"/>
          <p:cNvSpPr>
            <a:spLocks noGrp="1"/>
          </p:cNvSpPr>
          <p:nvPr>
            <p:ph sz="quarter" idx="10"/>
          </p:nvPr>
        </p:nvSpPr>
        <p:spPr>
          <a:xfrm>
            <a:off x="719999" y="2016125"/>
            <a:ext cx="5220000" cy="3959875"/>
          </a:xfrm>
        </p:spPr>
        <p:txBody>
          <a:bodyPr anchor="ctr">
            <a:noAutofit/>
          </a:bodyPr>
          <a:lstStyle>
            <a:lvl1pPr marL="288000" indent="-288000">
              <a:spcBef>
                <a:spcPts val="3600"/>
              </a:spcBef>
              <a:defRPr sz="2800">
                <a:solidFill>
                  <a:schemeClr val="tx1">
                    <a:lumMod val="75000"/>
                    <a:lumOff val="25000"/>
                  </a:schemeClr>
                </a:solidFill>
                <a:latin typeface="Calibri Light" panose="020F0302020204030204" pitchFamily="34" charset="0"/>
                <a:ea typeface="Malgun Gothic Semilight" panose="020B0502040204020203" pitchFamily="34" charset="-128"/>
                <a:cs typeface="Calibri Light" panose="020F0302020204030204" pitchFamily="34" charset="0"/>
              </a:defRPr>
            </a:lvl1pPr>
            <a:lvl2pPr marL="576000" indent="-288000">
              <a:spcBef>
                <a:spcPts val="600"/>
              </a:spcBef>
              <a:buFont typeface="Wingdings" panose="05000000000000000000" pitchFamily="2" charset="2"/>
              <a:buChar char="§"/>
              <a:defRPr sz="2400">
                <a:solidFill>
                  <a:schemeClr val="tx1">
                    <a:lumMod val="75000"/>
                    <a:lumOff val="25000"/>
                  </a:schemeClr>
                </a:solidFill>
                <a:latin typeface="Calibri Light" panose="020F0302020204030204" pitchFamily="34" charset="0"/>
                <a:ea typeface="Malgun Gothic Semilight" panose="020B0502040204020203" pitchFamily="34" charset="-128"/>
                <a:cs typeface="Calibri Light" panose="020F0302020204030204" pitchFamily="34" charset="0"/>
              </a:defRPr>
            </a:lvl2pPr>
            <a:lvl3pPr>
              <a:defRPr sz="2000">
                <a:solidFill>
                  <a:schemeClr val="tx1">
                    <a:lumMod val="75000"/>
                    <a:lumOff val="25000"/>
                  </a:schemeClr>
                </a:solidFill>
                <a:latin typeface="Calibri Light" panose="020F0302020204030204" pitchFamily="34" charset="0"/>
                <a:ea typeface="Malgun Gothic Semilight" panose="020B0502040204020203" pitchFamily="34" charset="-128"/>
                <a:cs typeface="Calibri Light" panose="020F0302020204030204" pitchFamily="34" charset="0"/>
              </a:defRPr>
            </a:lvl3pPr>
            <a:lvl4pPr>
              <a:defRPr sz="1800">
                <a:solidFill>
                  <a:schemeClr val="tx1">
                    <a:lumMod val="75000"/>
                    <a:lumOff val="25000"/>
                  </a:schemeClr>
                </a:solidFill>
                <a:latin typeface="Calibri Light" panose="020F0302020204030204" pitchFamily="34" charset="0"/>
                <a:ea typeface="Malgun Gothic Semilight" panose="020B0502040204020203" pitchFamily="34" charset="-128"/>
                <a:cs typeface="Calibri Light" panose="020F0302020204030204" pitchFamily="34" charset="0"/>
              </a:defRPr>
            </a:lvl4pPr>
            <a:lvl5pPr>
              <a:defRPr sz="1800">
                <a:solidFill>
                  <a:schemeClr val="tx1">
                    <a:lumMod val="75000"/>
                    <a:lumOff val="25000"/>
                  </a:schemeClr>
                </a:solidFill>
                <a:latin typeface="Calibri Light" panose="020F0302020204030204" pitchFamily="34" charset="0"/>
                <a:ea typeface="Malgun Gothic Semilight" panose="020B0502040204020203" pitchFamily="34" charset="-128"/>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5"/>
          <p:cNvSpPr>
            <a:spLocks noGrp="1"/>
          </p:cNvSpPr>
          <p:nvPr>
            <p:ph sz="quarter" idx="11"/>
          </p:nvPr>
        </p:nvSpPr>
        <p:spPr>
          <a:xfrm>
            <a:off x="6300000" y="2016124"/>
            <a:ext cx="5220000" cy="3959875"/>
          </a:xfrm>
        </p:spPr>
        <p:txBody>
          <a:bodyPr anchor="ctr">
            <a:noAutofit/>
          </a:bodyPr>
          <a:lstStyle>
            <a:lvl1pPr marL="288000" indent="-288000">
              <a:spcBef>
                <a:spcPts val="3600"/>
              </a:spcBef>
              <a:defRPr sz="2800">
                <a:solidFill>
                  <a:schemeClr val="tx1">
                    <a:lumMod val="75000"/>
                    <a:lumOff val="25000"/>
                  </a:schemeClr>
                </a:solidFill>
                <a:latin typeface="Calibri Light" panose="020F0302020204030204" pitchFamily="34" charset="0"/>
                <a:ea typeface="Malgun Gothic Semilight" panose="020B0502040204020203" pitchFamily="34" charset="-128"/>
                <a:cs typeface="Calibri Light" panose="020F0302020204030204" pitchFamily="34" charset="0"/>
              </a:defRPr>
            </a:lvl1pPr>
            <a:lvl2pPr marL="576000" indent="-288000">
              <a:spcBef>
                <a:spcPts val="600"/>
              </a:spcBef>
              <a:buFont typeface="Wingdings" panose="05000000000000000000" pitchFamily="2" charset="2"/>
              <a:buChar char="§"/>
              <a:defRPr sz="2400">
                <a:solidFill>
                  <a:schemeClr val="tx1">
                    <a:lumMod val="75000"/>
                    <a:lumOff val="25000"/>
                  </a:schemeClr>
                </a:solidFill>
                <a:latin typeface="Calibri Light" panose="020F0302020204030204" pitchFamily="34" charset="0"/>
                <a:ea typeface="Malgun Gothic Semilight" panose="020B0502040204020203" pitchFamily="34" charset="-128"/>
                <a:cs typeface="Calibri Light" panose="020F0302020204030204" pitchFamily="34" charset="0"/>
              </a:defRPr>
            </a:lvl2pPr>
            <a:lvl3pPr>
              <a:defRPr sz="2000">
                <a:solidFill>
                  <a:schemeClr val="tx1">
                    <a:lumMod val="75000"/>
                    <a:lumOff val="25000"/>
                  </a:schemeClr>
                </a:solidFill>
                <a:latin typeface="Calibri Light" panose="020F0302020204030204" pitchFamily="34" charset="0"/>
                <a:ea typeface="Malgun Gothic Semilight" panose="020B0502040204020203" pitchFamily="34" charset="-128"/>
                <a:cs typeface="Calibri Light" panose="020F0302020204030204" pitchFamily="34" charset="0"/>
              </a:defRPr>
            </a:lvl3pPr>
            <a:lvl4pPr>
              <a:defRPr sz="1800">
                <a:solidFill>
                  <a:schemeClr val="tx1">
                    <a:lumMod val="75000"/>
                    <a:lumOff val="25000"/>
                  </a:schemeClr>
                </a:solidFill>
                <a:latin typeface="Calibri Light" panose="020F0302020204030204" pitchFamily="34" charset="0"/>
                <a:ea typeface="Malgun Gothic Semilight" panose="020B0502040204020203" pitchFamily="34" charset="-128"/>
                <a:cs typeface="Calibri Light" panose="020F0302020204030204" pitchFamily="34" charset="0"/>
              </a:defRPr>
            </a:lvl4pPr>
            <a:lvl5pPr>
              <a:defRPr sz="1800">
                <a:solidFill>
                  <a:schemeClr val="tx1">
                    <a:lumMod val="75000"/>
                    <a:lumOff val="25000"/>
                  </a:schemeClr>
                </a:solidFill>
                <a:latin typeface="Calibri Light" panose="020F0302020204030204" pitchFamily="34" charset="0"/>
                <a:ea typeface="Malgun Gothic Semilight" panose="020B0502040204020203" pitchFamily="34" charset="-128"/>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8000" y="6084000"/>
            <a:ext cx="2056947" cy="540000"/>
          </a:xfrm>
          <a:prstGeom prst="rect">
            <a:avLst/>
          </a:prstGeom>
        </p:spPr>
      </p:pic>
    </p:spTree>
    <p:extLst>
      <p:ext uri="{BB962C8B-B14F-4D97-AF65-F5344CB8AC3E}">
        <p14:creationId xmlns:p14="http://schemas.microsoft.com/office/powerpoint/2010/main" val="174842113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00" y="288000"/>
            <a:ext cx="8280000" cy="1440000"/>
          </a:xfrm>
        </p:spPr>
        <p:txBody>
          <a:bodyPr anchor="t" anchorCtr="0">
            <a:normAutofit/>
          </a:bodyPr>
          <a:lstStyle>
            <a:lvl1pPr>
              <a:defRPr sz="4000" b="0">
                <a:solidFill>
                  <a:srgbClr val="00B050"/>
                </a:solidFill>
                <a:latin typeface="+mn-lt"/>
                <a:ea typeface="Malgun Gothic Semilight" panose="020B0502040204020203" pitchFamily="34" charset="-128"/>
                <a:cs typeface="Calibri Light" panose="020F0302020204030204" pitchFamily="34" charset="0"/>
              </a:defRPr>
            </a:lvl1pPr>
          </a:lstStyle>
          <a:p>
            <a:r>
              <a:rPr lang="en-GB" noProof="0" dirty="0"/>
              <a:t>Click to edit Master title style</a:t>
            </a:r>
          </a:p>
        </p:txBody>
      </p:sp>
      <p:sp>
        <p:nvSpPr>
          <p:cNvPr id="6" name="Content Placeholder 5"/>
          <p:cNvSpPr>
            <a:spLocks noGrp="1"/>
          </p:cNvSpPr>
          <p:nvPr>
            <p:ph sz="quarter" idx="10"/>
          </p:nvPr>
        </p:nvSpPr>
        <p:spPr>
          <a:xfrm>
            <a:off x="719999" y="2016125"/>
            <a:ext cx="5220000" cy="3959875"/>
          </a:xfrm>
          <a:solidFill>
            <a:schemeClr val="accent6">
              <a:lumMod val="20000"/>
              <a:lumOff val="80000"/>
            </a:schemeClr>
          </a:solidFill>
        </p:spPr>
        <p:txBody>
          <a:bodyPr anchor="ctr">
            <a:noAutofit/>
          </a:bodyPr>
          <a:lstStyle>
            <a:lvl1pPr marL="288000" indent="-288000">
              <a:spcBef>
                <a:spcPts val="3600"/>
              </a:spcBef>
              <a:defRPr sz="2400">
                <a:solidFill>
                  <a:schemeClr val="accent5">
                    <a:lumMod val="75000"/>
                  </a:schemeClr>
                </a:solidFill>
                <a:latin typeface="Calibri Light" panose="020F0302020204030204" pitchFamily="34" charset="0"/>
                <a:ea typeface="Malgun Gothic Semilight" panose="020B0502040204020203" pitchFamily="34" charset="-128"/>
                <a:cs typeface="Calibri Light" panose="020F0302020204030204" pitchFamily="34" charset="0"/>
              </a:defRPr>
            </a:lvl1pPr>
            <a:lvl2pPr marL="576000" indent="-288000">
              <a:spcBef>
                <a:spcPts val="600"/>
              </a:spcBef>
              <a:buFont typeface="Wingdings" panose="05000000000000000000" pitchFamily="2" charset="2"/>
              <a:buChar char="§"/>
              <a:defRPr sz="2000">
                <a:solidFill>
                  <a:schemeClr val="accent5">
                    <a:lumMod val="75000"/>
                  </a:schemeClr>
                </a:solidFill>
                <a:latin typeface="Calibri Light" panose="020F0302020204030204" pitchFamily="34" charset="0"/>
                <a:ea typeface="Malgun Gothic Semilight" panose="020B0502040204020203" pitchFamily="34" charset="-128"/>
                <a:cs typeface="Calibri Light" panose="020F0302020204030204" pitchFamily="34" charset="0"/>
              </a:defRPr>
            </a:lvl2pPr>
            <a:lvl3pPr>
              <a:defRPr sz="1800">
                <a:solidFill>
                  <a:schemeClr val="accent5">
                    <a:lumMod val="75000"/>
                  </a:schemeClr>
                </a:solidFill>
                <a:latin typeface="Calibri Light" panose="020F0302020204030204" pitchFamily="34" charset="0"/>
                <a:ea typeface="Malgun Gothic Semilight" panose="020B0502040204020203" pitchFamily="34" charset="-128"/>
                <a:cs typeface="Calibri Light" panose="020F0302020204030204" pitchFamily="34" charset="0"/>
              </a:defRPr>
            </a:lvl3pPr>
            <a:lvl4pPr>
              <a:defRPr sz="1600">
                <a:solidFill>
                  <a:schemeClr val="accent5">
                    <a:lumMod val="75000"/>
                  </a:schemeClr>
                </a:solidFill>
                <a:latin typeface="Calibri Light" panose="020F0302020204030204" pitchFamily="34" charset="0"/>
                <a:ea typeface="Malgun Gothic Semilight" panose="020B0502040204020203" pitchFamily="34" charset="-128"/>
                <a:cs typeface="Calibri Light" panose="020F0302020204030204" pitchFamily="34" charset="0"/>
              </a:defRPr>
            </a:lvl4pPr>
            <a:lvl5pPr>
              <a:defRPr sz="1600">
                <a:solidFill>
                  <a:schemeClr val="accent5">
                    <a:lumMod val="75000"/>
                  </a:schemeClr>
                </a:solidFill>
                <a:latin typeface="Calibri Light" panose="020F0302020204030204" pitchFamily="34" charset="0"/>
                <a:ea typeface="Malgun Gothic Semilight" panose="020B0502040204020203" pitchFamily="34" charset="-128"/>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5"/>
          <p:cNvSpPr>
            <a:spLocks noGrp="1"/>
          </p:cNvSpPr>
          <p:nvPr>
            <p:ph sz="quarter" idx="11"/>
          </p:nvPr>
        </p:nvSpPr>
        <p:spPr>
          <a:xfrm>
            <a:off x="6300000" y="2016124"/>
            <a:ext cx="5220000" cy="3959875"/>
          </a:xfrm>
          <a:ln w="25400"/>
        </p:spPr>
        <p:style>
          <a:lnRef idx="2">
            <a:schemeClr val="accent6"/>
          </a:lnRef>
          <a:fillRef idx="1">
            <a:schemeClr val="lt1"/>
          </a:fillRef>
          <a:effectRef idx="0">
            <a:schemeClr val="accent6"/>
          </a:effectRef>
          <a:fontRef idx="none"/>
        </p:style>
        <p:txBody>
          <a:bodyPr anchor="ctr">
            <a:noAutofit/>
          </a:bodyPr>
          <a:lstStyle>
            <a:lvl1pPr marL="288000" indent="-288000">
              <a:spcBef>
                <a:spcPts val="3600"/>
              </a:spcBef>
              <a:defRPr sz="2400">
                <a:solidFill>
                  <a:schemeClr val="tx1">
                    <a:lumMod val="75000"/>
                    <a:lumOff val="25000"/>
                  </a:schemeClr>
                </a:solidFill>
                <a:latin typeface="Calibri Light" panose="020F0302020204030204" pitchFamily="34" charset="0"/>
                <a:ea typeface="Malgun Gothic Semilight" panose="020B0502040204020203" pitchFamily="34" charset="-128"/>
                <a:cs typeface="Calibri Light" panose="020F0302020204030204" pitchFamily="34" charset="0"/>
              </a:defRPr>
            </a:lvl1pPr>
            <a:lvl2pPr marL="576000" indent="-288000">
              <a:spcBef>
                <a:spcPts val="600"/>
              </a:spcBef>
              <a:buFont typeface="Wingdings" panose="05000000000000000000" pitchFamily="2" charset="2"/>
              <a:buChar char="§"/>
              <a:defRPr sz="2000">
                <a:solidFill>
                  <a:schemeClr val="tx1">
                    <a:lumMod val="75000"/>
                    <a:lumOff val="25000"/>
                  </a:schemeClr>
                </a:solidFill>
                <a:latin typeface="Calibri Light" panose="020F0302020204030204" pitchFamily="34" charset="0"/>
                <a:ea typeface="Malgun Gothic Semilight" panose="020B0502040204020203" pitchFamily="34" charset="-128"/>
                <a:cs typeface="Calibri Light" panose="020F0302020204030204" pitchFamily="34" charset="0"/>
              </a:defRPr>
            </a:lvl2pPr>
            <a:lvl3pPr>
              <a:defRPr sz="1800">
                <a:solidFill>
                  <a:schemeClr val="tx1">
                    <a:lumMod val="75000"/>
                    <a:lumOff val="25000"/>
                  </a:schemeClr>
                </a:solidFill>
                <a:latin typeface="Calibri Light" panose="020F0302020204030204" pitchFamily="34" charset="0"/>
                <a:ea typeface="Malgun Gothic Semilight" panose="020B0502040204020203" pitchFamily="34" charset="-128"/>
                <a:cs typeface="Calibri Light" panose="020F0302020204030204" pitchFamily="34" charset="0"/>
              </a:defRPr>
            </a:lvl3pPr>
            <a:lvl4pPr>
              <a:defRPr sz="1600">
                <a:solidFill>
                  <a:schemeClr val="tx1">
                    <a:lumMod val="75000"/>
                    <a:lumOff val="25000"/>
                  </a:schemeClr>
                </a:solidFill>
                <a:latin typeface="Calibri Light" panose="020F0302020204030204" pitchFamily="34" charset="0"/>
                <a:ea typeface="Malgun Gothic Semilight" panose="020B0502040204020203" pitchFamily="34" charset="-128"/>
                <a:cs typeface="Calibri Light" panose="020F0302020204030204" pitchFamily="34" charset="0"/>
              </a:defRPr>
            </a:lvl4pPr>
            <a:lvl5pPr>
              <a:defRPr sz="1600">
                <a:solidFill>
                  <a:schemeClr val="tx1">
                    <a:lumMod val="75000"/>
                    <a:lumOff val="25000"/>
                  </a:schemeClr>
                </a:solidFill>
                <a:latin typeface="Calibri Light" panose="020F0302020204030204" pitchFamily="34" charset="0"/>
                <a:ea typeface="Malgun Gothic Semilight" panose="020B0502040204020203" pitchFamily="34" charset="-128"/>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8000" y="6084000"/>
            <a:ext cx="2056947" cy="540000"/>
          </a:xfrm>
          <a:prstGeom prst="rect">
            <a:avLst/>
          </a:prstGeom>
        </p:spPr>
      </p:pic>
      <p:sp>
        <p:nvSpPr>
          <p:cNvPr id="4" name="Content Placeholder 3"/>
          <p:cNvSpPr>
            <a:spLocks noGrp="1"/>
          </p:cNvSpPr>
          <p:nvPr>
            <p:ph sz="quarter" idx="12"/>
          </p:nvPr>
        </p:nvSpPr>
        <p:spPr>
          <a:xfrm>
            <a:off x="9180000" y="286550"/>
            <a:ext cx="2340000" cy="1441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p:cNvSpPr>
            <a:spLocks noGrp="1"/>
          </p:cNvSpPr>
          <p:nvPr>
            <p:ph type="body" sz="quarter" idx="13"/>
          </p:nvPr>
        </p:nvSpPr>
        <p:spPr>
          <a:xfrm>
            <a:off x="720725" y="6264000"/>
            <a:ext cx="9000000" cy="360000"/>
          </a:xfrm>
        </p:spPr>
        <p:txBody>
          <a:bodyPr anchor="b">
            <a:noAutofit/>
          </a:bodyPr>
          <a:lstStyle>
            <a:lvl1pPr marL="0" indent="0">
              <a:buNone/>
              <a:tabLst>
                <a:tab pos="8704263" algn="r"/>
              </a:tabLst>
              <a:defRPr sz="1800" b="0">
                <a:solidFill>
                  <a:schemeClr val="tx1">
                    <a:lumMod val="75000"/>
                    <a:lumOff val="25000"/>
                  </a:schemeClr>
                </a:solidFill>
                <a:latin typeface="Calibri Light" panose="020F0302020204030204" pitchFamily="34" charset="0"/>
                <a:ea typeface="Malgun Gothic Semilight" panose="020B0502040204020203" pitchFamily="34" charset="-128"/>
                <a:cs typeface="Calibri Light" panose="020F0302020204030204" pitchFamily="34" charset="0"/>
              </a:defRPr>
            </a:lvl1pPr>
            <a:lvl2pPr marL="457200" indent="0">
              <a:buNone/>
              <a:defRPr b="0">
                <a:solidFill>
                  <a:srgbClr val="0070C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2pPr>
            <a:lvl3pPr marL="914400" indent="0">
              <a:buNone/>
              <a:defRPr b="0">
                <a:solidFill>
                  <a:srgbClr val="0070C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3pPr>
            <a:lvl4pPr marL="1371600" indent="0">
              <a:buNone/>
              <a:defRPr b="0">
                <a:solidFill>
                  <a:srgbClr val="0070C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4pPr>
            <a:lvl5pPr marL="1828800" indent="0">
              <a:buNone/>
              <a:defRPr b="0">
                <a:solidFill>
                  <a:srgbClr val="0070C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5pPr>
          </a:lstStyle>
          <a:p>
            <a:pPr lvl="0"/>
            <a:r>
              <a:rPr lang="en-US" dirty="0"/>
              <a:t>Edit Master text styles</a:t>
            </a:r>
            <a:endParaRPr lang="en-GB" dirty="0"/>
          </a:p>
        </p:txBody>
      </p:sp>
    </p:spTree>
    <p:extLst>
      <p:ext uri="{BB962C8B-B14F-4D97-AF65-F5344CB8AC3E}">
        <p14:creationId xmlns:p14="http://schemas.microsoft.com/office/powerpoint/2010/main" val="219911015"/>
      </p:ext>
    </p:extLst>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97D5C6-D1AE-4FBB-A849-133E2B6A0FE7}" type="datetimeFigureOut">
              <a:rPr lang="en-GB" smtClean="0"/>
              <a:t>04/03/2020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2BF68-1D82-4C13-89A0-EF0F497D33E8}" type="slidenum">
              <a:rPr lang="en-GB" smtClean="0"/>
              <a:t>‹#›</a:t>
            </a:fld>
            <a:endParaRPr lang="en-GB"/>
          </a:p>
        </p:txBody>
      </p:sp>
    </p:spTree>
    <p:extLst>
      <p:ext uri="{BB962C8B-B14F-4D97-AF65-F5344CB8AC3E}">
        <p14:creationId xmlns:p14="http://schemas.microsoft.com/office/powerpoint/2010/main" val="283298597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Lst>
  <p:txStyles>
    <p:titleStyle>
      <a:lvl1pPr algn="l" defTabSz="914400" rtl="0" eaLnBrk="1" latinLnBrk="0" hangingPunct="1">
        <a:lnSpc>
          <a:spcPct val="90000"/>
        </a:lnSpc>
        <a:spcBef>
          <a:spcPct val="0"/>
        </a:spcBef>
        <a:buNone/>
        <a:defRPr sz="4400" b="1" kern="1200">
          <a:solidFill>
            <a:srgbClr val="186294"/>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cognitive-edge.com/about-u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hyperlink" Target="https://ec.europa.eu/info/funding-tenders/opportunities/portal/screen/opportunities/topic-details/lc-sc3-b4e-13-2020"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ec.europa.eu/info/funding-tenders/opportunities/portal/screen/opportunities/topic-details/lc-sc3-b4e-12-2020"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bit.ly/sc3-infoday" TargetMode="External"/><Relationship Id="rId3" Type="http://schemas.openxmlformats.org/officeDocument/2006/relationships/hyperlink" Target="http://bit.ly/H2020-manual" TargetMode="External"/><Relationship Id="rId7" Type="http://schemas.openxmlformats.org/officeDocument/2006/relationships/hyperlink" Target="http://bit.ly/eef-300419" TargetMode="External"/><Relationship Id="rId12" Type="http://schemas.openxmlformats.org/officeDocument/2006/relationships/hyperlink" Target="mailto:EASME-Energy@ec.europa.eu"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bit.ly/sc3-b4e-13" TargetMode="External"/><Relationship Id="rId11" Type="http://schemas.openxmlformats.org/officeDocument/2006/relationships/hyperlink" Target="https://youtu.be/7UDRBeusABs" TargetMode="External"/><Relationship Id="rId5" Type="http://schemas.openxmlformats.org/officeDocument/2006/relationships/hyperlink" Target="http://bit.ly/sc3-b4e-12" TargetMode="External"/><Relationship Id="rId10" Type="http://schemas.openxmlformats.org/officeDocument/2006/relationships/hyperlink" Target="https://youtu.be/ktCjLOv9qeE" TargetMode="External"/><Relationship Id="rId4" Type="http://schemas.openxmlformats.org/officeDocument/2006/relationships/hyperlink" Target="http://bit.ly/sc3-b4e-11" TargetMode="External"/><Relationship Id="rId9" Type="http://schemas.openxmlformats.org/officeDocument/2006/relationships/hyperlink" Target="http://bit.ly/seif-hom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anette.jahn@ec.europea.eu"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93868" y="2235200"/>
            <a:ext cx="11204264" cy="2387600"/>
          </a:xfrm>
        </p:spPr>
        <p:txBody>
          <a:bodyPr anchor="ctr">
            <a:noAutofit/>
          </a:bodyPr>
          <a:lstStyle/>
          <a:p>
            <a:r>
              <a:rPr lang="en-US" sz="5400" dirty="0" smtClean="0"/>
              <a:t>Challenges and </a:t>
            </a:r>
            <a:r>
              <a:rPr lang="en-US" sz="5400" dirty="0" smtClean="0"/>
              <a:t>opportunities </a:t>
            </a:r>
            <a:r>
              <a:rPr lang="en-US" sz="5400" dirty="0" smtClean="0"/>
              <a:t>for </a:t>
            </a:r>
            <a:r>
              <a:rPr lang="en-US" sz="5400" dirty="0"/>
              <a:t>the renovation of the </a:t>
            </a:r>
            <a:r>
              <a:rPr lang="en-US" sz="5400" dirty="0" smtClean="0"/>
              <a:t>(social) housing </a:t>
            </a:r>
            <a:r>
              <a:rPr lang="en-US" sz="5400" dirty="0"/>
              <a:t>stock</a:t>
            </a:r>
            <a:r>
              <a:rPr lang="en-US" sz="5400" dirty="0" smtClean="0"/>
              <a:t/>
            </a:r>
            <a:br>
              <a:rPr lang="en-US" sz="5400" dirty="0" smtClean="0"/>
            </a:br>
            <a:endParaRPr lang="en-US" sz="1400" dirty="0"/>
          </a:p>
        </p:txBody>
      </p:sp>
      <p:sp>
        <p:nvSpPr>
          <p:cNvPr id="5" name="Subtitle 4"/>
          <p:cNvSpPr>
            <a:spLocks noGrp="1"/>
          </p:cNvSpPr>
          <p:nvPr>
            <p:ph type="subTitle" idx="1"/>
          </p:nvPr>
        </p:nvSpPr>
        <p:spPr/>
        <p:txBody>
          <a:bodyPr/>
          <a:lstStyle/>
          <a:p>
            <a:r>
              <a:rPr lang="en-US" dirty="0" smtClean="0"/>
              <a:t>Christophe MILIN</a:t>
            </a:r>
            <a:endParaRPr lang="en-US" dirty="0"/>
          </a:p>
          <a:p>
            <a:endParaRPr lang="en-US" sz="1400" dirty="0"/>
          </a:p>
          <a:p>
            <a:r>
              <a:rPr lang="en-US" sz="1400" dirty="0" smtClean="0"/>
              <a:t>Project Adviser, Unit </a:t>
            </a:r>
            <a:r>
              <a:rPr lang="en-US" sz="1400" dirty="0"/>
              <a:t>B1 Energy</a:t>
            </a:r>
          </a:p>
          <a:p>
            <a:r>
              <a:rPr lang="en-US" sz="1400" dirty="0" smtClean="0"/>
              <a:t>European Commission, Executive </a:t>
            </a:r>
            <a:r>
              <a:rPr lang="en-US" sz="1400" dirty="0"/>
              <a:t>Agency for Small and Medium-Sized Enterprises (EASME)</a:t>
            </a:r>
            <a:endParaRPr lang="en-GB" sz="1400" dirty="0"/>
          </a:p>
        </p:txBody>
      </p:sp>
    </p:spTree>
    <p:extLst>
      <p:ext uri="{BB962C8B-B14F-4D97-AF65-F5344CB8AC3E}">
        <p14:creationId xmlns:p14="http://schemas.microsoft.com/office/powerpoint/2010/main" val="3460224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288000"/>
            <a:ext cx="11338559" cy="1440000"/>
          </a:xfrm>
        </p:spPr>
        <p:txBody>
          <a:bodyPr/>
          <a:lstStyle/>
          <a:p>
            <a:r>
              <a:rPr lang="en-US" dirty="0"/>
              <a:t>Residential sector (renovation) is </a:t>
            </a:r>
            <a:r>
              <a:rPr lang="en-US" dirty="0" smtClean="0"/>
              <a:t>complex…</a:t>
            </a:r>
            <a:endParaRPr lang="en-US" dirty="0"/>
          </a:p>
        </p:txBody>
      </p:sp>
      <p:sp>
        <p:nvSpPr>
          <p:cNvPr id="4" name="Content Placeholder 3"/>
          <p:cNvSpPr>
            <a:spLocks noGrp="1"/>
          </p:cNvSpPr>
          <p:nvPr>
            <p:ph sz="quarter" idx="11"/>
          </p:nvPr>
        </p:nvSpPr>
        <p:spPr>
          <a:xfrm>
            <a:off x="6445130" y="1910880"/>
            <a:ext cx="5220000" cy="3959875"/>
          </a:xfrm>
        </p:spPr>
        <p:txBody>
          <a:bodyPr/>
          <a:lstStyle/>
          <a:p>
            <a:pPr>
              <a:spcBef>
                <a:spcPts val="2400"/>
              </a:spcBef>
            </a:pPr>
            <a:r>
              <a:rPr lang="en-US" sz="2400" b="1" dirty="0">
                <a:solidFill>
                  <a:schemeClr val="accent2"/>
                </a:solidFill>
              </a:rPr>
              <a:t>Complex journey</a:t>
            </a:r>
            <a:r>
              <a:rPr lang="en-US" sz="2400" dirty="0"/>
              <a:t>, legislative and regulatory framework not necessarily well adapted </a:t>
            </a:r>
          </a:p>
          <a:p>
            <a:pPr>
              <a:spcBef>
                <a:spcPts val="2400"/>
              </a:spcBef>
            </a:pPr>
            <a:r>
              <a:rPr lang="en-US" sz="2400" dirty="0"/>
              <a:t>Involves (too) </a:t>
            </a:r>
            <a:r>
              <a:rPr lang="en-US" sz="2400" b="1" dirty="0">
                <a:solidFill>
                  <a:schemeClr val="accent2"/>
                </a:solidFill>
              </a:rPr>
              <a:t>many</a:t>
            </a:r>
            <a:r>
              <a:rPr lang="en-US" sz="2400" dirty="0"/>
              <a:t> (uncoordinated) </a:t>
            </a:r>
            <a:r>
              <a:rPr lang="en-US" sz="2400" b="1" dirty="0">
                <a:solidFill>
                  <a:schemeClr val="accent2"/>
                </a:solidFill>
              </a:rPr>
              <a:t>actors</a:t>
            </a:r>
          </a:p>
          <a:p>
            <a:pPr>
              <a:spcBef>
                <a:spcPts val="2400"/>
              </a:spcBef>
            </a:pPr>
            <a:r>
              <a:rPr lang="en-US" sz="2400" b="1" dirty="0">
                <a:solidFill>
                  <a:schemeClr val="accent2"/>
                </a:solidFill>
              </a:rPr>
              <a:t>Lack of skills </a:t>
            </a:r>
            <a:r>
              <a:rPr lang="en-US" sz="2400" dirty="0"/>
              <a:t>to set up, implement and finance ambitious projects</a:t>
            </a:r>
          </a:p>
          <a:p>
            <a:pPr>
              <a:spcBef>
                <a:spcPts val="2400"/>
              </a:spcBef>
            </a:pPr>
            <a:r>
              <a:rPr lang="en-US" sz="2400" dirty="0" smtClean="0"/>
              <a:t>Complexity </a:t>
            </a:r>
            <a:r>
              <a:rPr lang="en-US" sz="2400" dirty="0"/>
              <a:t>increases with </a:t>
            </a:r>
            <a:r>
              <a:rPr lang="en-US" sz="2400" b="1" dirty="0">
                <a:solidFill>
                  <a:schemeClr val="accent2"/>
                </a:solidFill>
              </a:rPr>
              <a:t>multiple ownership</a:t>
            </a:r>
            <a:r>
              <a:rPr lang="en-US" sz="2400" dirty="0">
                <a:solidFill>
                  <a:schemeClr val="accent2"/>
                </a:solidFill>
              </a:rPr>
              <a:t> </a:t>
            </a:r>
            <a:r>
              <a:rPr lang="en-US" sz="2400" dirty="0"/>
              <a:t>and/or </a:t>
            </a:r>
            <a:r>
              <a:rPr lang="en-US" sz="2400" dirty="0" smtClean="0"/>
              <a:t/>
            </a:r>
            <a:br>
              <a:rPr lang="en-US" sz="2400" dirty="0" smtClean="0"/>
            </a:br>
            <a:r>
              <a:rPr lang="en-US" sz="2400" dirty="0" smtClean="0"/>
              <a:t>when </a:t>
            </a:r>
            <a:r>
              <a:rPr lang="en-US" sz="2400" dirty="0"/>
              <a:t>facing </a:t>
            </a:r>
            <a:r>
              <a:rPr lang="en-US" sz="2400" b="1" dirty="0">
                <a:solidFill>
                  <a:schemeClr val="accent2"/>
                </a:solidFill>
              </a:rPr>
              <a:t>energy </a:t>
            </a:r>
            <a:r>
              <a:rPr lang="en-US" sz="2400" b="1" dirty="0" smtClean="0">
                <a:solidFill>
                  <a:schemeClr val="accent2"/>
                </a:solidFill>
              </a:rPr>
              <a:t>poverty</a:t>
            </a:r>
            <a:endParaRPr lang="en-US" sz="2400" b="1" dirty="0">
              <a:solidFill>
                <a:schemeClr val="accent2"/>
              </a:solidFill>
            </a:endParaRP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073" y="1910880"/>
            <a:ext cx="5564777" cy="3338866"/>
          </a:xfrm>
          <a:prstGeom prst="rect">
            <a:avLst/>
          </a:prstGeom>
        </p:spPr>
      </p:pic>
    </p:spTree>
    <p:extLst>
      <p:ext uri="{BB962C8B-B14F-4D97-AF65-F5344CB8AC3E}">
        <p14:creationId xmlns:p14="http://schemas.microsoft.com/office/powerpoint/2010/main" val="252182956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288000"/>
            <a:ext cx="11338559" cy="1440000"/>
          </a:xfrm>
        </p:spPr>
        <p:txBody>
          <a:bodyPr/>
          <a:lstStyle/>
          <a:p>
            <a:r>
              <a:rPr lang="en-US" dirty="0" smtClean="0"/>
              <a:t>… and shall be addressed as such</a:t>
            </a:r>
            <a:endParaRPr lang="en-US" dirty="0"/>
          </a:p>
        </p:txBody>
      </p:sp>
      <p:sp>
        <p:nvSpPr>
          <p:cNvPr id="4" name="Content Placeholder 3"/>
          <p:cNvSpPr>
            <a:spLocks noGrp="1"/>
          </p:cNvSpPr>
          <p:nvPr>
            <p:ph sz="quarter" idx="11"/>
          </p:nvPr>
        </p:nvSpPr>
        <p:spPr>
          <a:xfrm>
            <a:off x="326571" y="1923943"/>
            <a:ext cx="5277395" cy="3959875"/>
          </a:xfrm>
        </p:spPr>
        <p:txBody>
          <a:bodyPr anchor="t"/>
          <a:lstStyle/>
          <a:p>
            <a:pPr>
              <a:spcBef>
                <a:spcPts val="2400"/>
              </a:spcBef>
            </a:pPr>
            <a:r>
              <a:rPr lang="en-US" sz="2400" b="1" dirty="0" smtClean="0">
                <a:solidFill>
                  <a:schemeClr val="accent2"/>
                </a:solidFill>
              </a:rPr>
              <a:t>Finance </a:t>
            </a:r>
            <a:r>
              <a:rPr lang="en-US" sz="2400" b="1" dirty="0">
                <a:solidFill>
                  <a:schemeClr val="accent2"/>
                </a:solidFill>
              </a:rPr>
              <a:t>alone will not solve the challenge</a:t>
            </a:r>
          </a:p>
          <a:p>
            <a:pPr>
              <a:spcBef>
                <a:spcPts val="2400"/>
              </a:spcBef>
            </a:pPr>
            <a:r>
              <a:rPr lang="en-US" sz="2400" dirty="0" smtClean="0"/>
              <a:t>There </a:t>
            </a:r>
            <a:r>
              <a:rPr lang="en-US" sz="2400" dirty="0"/>
              <a:t>are people in the house!</a:t>
            </a:r>
            <a:br>
              <a:rPr lang="en-US" sz="2400" dirty="0"/>
            </a:br>
            <a:r>
              <a:rPr lang="en-US" sz="2400" b="1" dirty="0" smtClean="0">
                <a:solidFill>
                  <a:schemeClr val="accent2"/>
                </a:solidFill>
              </a:rPr>
              <a:t>Getting </a:t>
            </a:r>
            <a:r>
              <a:rPr lang="en-US" sz="2400" b="1" dirty="0">
                <a:solidFill>
                  <a:schemeClr val="accent2"/>
                </a:solidFill>
              </a:rPr>
              <a:t>“social buy-in” requires time and </a:t>
            </a:r>
            <a:r>
              <a:rPr lang="en-US" sz="2400" b="1" dirty="0" smtClean="0">
                <a:solidFill>
                  <a:schemeClr val="accent2"/>
                </a:solidFill>
              </a:rPr>
              <a:t>resources</a:t>
            </a:r>
          </a:p>
          <a:p>
            <a:pPr>
              <a:spcBef>
                <a:spcPts val="2400"/>
              </a:spcBef>
            </a:pPr>
            <a:r>
              <a:rPr lang="en-IE" sz="2400" dirty="0" smtClean="0"/>
              <a:t>H2020 / LIFE are here to help you Probe, Sense and Respond </a:t>
            </a:r>
            <a:r>
              <a:rPr lang="en-IE" sz="2400" baseline="30000" dirty="0" smtClean="0"/>
              <a:t>(1)</a:t>
            </a:r>
            <a:endParaRPr lang="en-US" sz="2400" baseline="30000" dirty="0"/>
          </a:p>
        </p:txBody>
      </p:sp>
      <p:sp>
        <p:nvSpPr>
          <p:cNvPr id="6" name="Content Placeholder 3"/>
          <p:cNvSpPr>
            <a:spLocks noGrp="1"/>
          </p:cNvSpPr>
          <p:nvPr>
            <p:ph sz="quarter" idx="11"/>
          </p:nvPr>
        </p:nvSpPr>
        <p:spPr>
          <a:xfrm>
            <a:off x="326571" y="6413862"/>
            <a:ext cx="7981406" cy="444138"/>
          </a:xfrm>
        </p:spPr>
        <p:txBody>
          <a:bodyPr anchor="t"/>
          <a:lstStyle/>
          <a:p>
            <a:pPr marL="0" indent="0">
              <a:spcBef>
                <a:spcPts val="2400"/>
              </a:spcBef>
              <a:buNone/>
            </a:pPr>
            <a:r>
              <a:rPr lang="en-IE" sz="1600" baseline="30000" dirty="0" smtClean="0"/>
              <a:t>(1)</a:t>
            </a:r>
            <a:r>
              <a:rPr lang="en-IE" sz="1600" dirty="0" smtClean="0"/>
              <a:t> </a:t>
            </a:r>
            <a:r>
              <a:rPr lang="en-US" sz="1600" dirty="0" smtClean="0"/>
              <a:t>in reference to the </a:t>
            </a:r>
            <a:r>
              <a:rPr lang="en-US" sz="1600" dirty="0" smtClean="0">
                <a:hlinkClick r:id="rId3"/>
              </a:rPr>
              <a:t>CYNEFIN framework</a:t>
            </a:r>
            <a:r>
              <a:rPr lang="en-US" sz="1600" dirty="0" smtClean="0"/>
              <a:t> developed </a:t>
            </a:r>
            <a:r>
              <a:rPr lang="en-US" sz="1600" dirty="0"/>
              <a:t>by Dave Snowden</a:t>
            </a:r>
          </a:p>
        </p:txBody>
      </p:sp>
      <p:pic>
        <p:nvPicPr>
          <p:cNvPr id="8" name="Picture 7"/>
          <p:cNvPicPr>
            <a:picLocks noChangeAspect="1"/>
          </p:cNvPicPr>
          <p:nvPr/>
        </p:nvPicPr>
        <p:blipFill>
          <a:blip r:embed="rId4"/>
          <a:stretch>
            <a:fillRect/>
          </a:stretch>
        </p:blipFill>
        <p:spPr>
          <a:xfrm>
            <a:off x="5995850" y="1558182"/>
            <a:ext cx="5824148" cy="4420840"/>
          </a:xfrm>
          <a:prstGeom prst="rect">
            <a:avLst/>
          </a:prstGeom>
        </p:spPr>
      </p:pic>
    </p:spTree>
    <p:extLst>
      <p:ext uri="{BB962C8B-B14F-4D97-AF65-F5344CB8AC3E}">
        <p14:creationId xmlns:p14="http://schemas.microsoft.com/office/powerpoint/2010/main" val="40925782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H2020 support to financing local energy </a:t>
            </a:r>
            <a:r>
              <a:rPr lang="en-US" dirty="0" smtClean="0"/>
              <a:t>transition</a:t>
            </a:r>
            <a:endParaRPr lang="en-US" dirty="0"/>
          </a:p>
        </p:txBody>
      </p:sp>
      <p:grpSp>
        <p:nvGrpSpPr>
          <p:cNvPr id="18" name="Group 17"/>
          <p:cNvGrpSpPr/>
          <p:nvPr/>
        </p:nvGrpSpPr>
        <p:grpSpPr>
          <a:xfrm>
            <a:off x="7424852" y="3331002"/>
            <a:ext cx="2160000" cy="1800000"/>
            <a:chOff x="7597002" y="2866766"/>
            <a:chExt cx="2160000" cy="1800000"/>
          </a:xfrm>
        </p:grpSpPr>
        <p:sp>
          <p:nvSpPr>
            <p:cNvPr id="6" name="Rectangle 5"/>
            <p:cNvSpPr/>
            <p:nvPr/>
          </p:nvSpPr>
          <p:spPr>
            <a:xfrm>
              <a:off x="7597002" y="2866766"/>
              <a:ext cx="2160000" cy="1800000"/>
            </a:xfrm>
            <a:prstGeom prst="rect">
              <a:avLst/>
            </a:prstGeom>
            <a:solidFill>
              <a:schemeClr val="accent6">
                <a:lumMod val="20000"/>
                <a:lumOff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E" sz="1600" dirty="0" smtClean="0">
                  <a:solidFill>
                    <a:schemeClr val="tx1">
                      <a:lumMod val="65000"/>
                      <a:lumOff val="35000"/>
                    </a:schemeClr>
                  </a:solidFill>
                  <a:hlinkClick r:id="rId3"/>
                </a:rPr>
                <a:t>B4E-13</a:t>
              </a:r>
              <a:r>
                <a:rPr lang="en-IE" sz="1600" dirty="0" smtClean="0">
                  <a:solidFill>
                    <a:schemeClr val="tx1">
                      <a:lumMod val="65000"/>
                      <a:lumOff val="35000"/>
                    </a:schemeClr>
                  </a:solidFill>
                </a:rPr>
                <a:t>: </a:t>
              </a:r>
              <a:r>
                <a:rPr lang="en-US" sz="1600" dirty="0">
                  <a:solidFill>
                    <a:schemeClr val="tx1">
                      <a:lumMod val="65000"/>
                      <a:lumOff val="35000"/>
                    </a:schemeClr>
                  </a:solidFill>
                </a:rPr>
                <a:t>Aggregation - Project Development Assistance </a:t>
              </a:r>
            </a:p>
          </p:txBody>
        </p:sp>
        <p:sp>
          <p:nvSpPr>
            <p:cNvPr id="7" name="TextBox 6"/>
            <p:cNvSpPr txBox="1"/>
            <p:nvPr/>
          </p:nvSpPr>
          <p:spPr>
            <a:xfrm>
              <a:off x="7641606" y="3852995"/>
              <a:ext cx="2065606" cy="738664"/>
            </a:xfrm>
            <a:prstGeom prst="rect">
              <a:avLst/>
            </a:prstGeom>
            <a:noFill/>
            <a:ln>
              <a:noFill/>
            </a:ln>
          </p:spPr>
          <p:txBody>
            <a:bodyPr wrap="square" rtlCol="0">
              <a:spAutoFit/>
            </a:bodyPr>
            <a:lstStyle/>
            <a:p>
              <a:r>
                <a:rPr lang="en-IE" sz="1400" i="1" dirty="0" smtClean="0">
                  <a:solidFill>
                    <a:schemeClr val="tx1">
                      <a:lumMod val="65000"/>
                      <a:lumOff val="35000"/>
                    </a:schemeClr>
                  </a:solidFill>
                </a:rPr>
                <a:t>e.g. capacity building, resources pooling, procurement, etc.</a:t>
              </a:r>
              <a:endParaRPr lang="en-US" sz="1400" i="1" dirty="0">
                <a:solidFill>
                  <a:schemeClr val="tx1">
                    <a:lumMod val="65000"/>
                    <a:lumOff val="35000"/>
                  </a:schemeClr>
                </a:solidFill>
              </a:endParaRPr>
            </a:p>
          </p:txBody>
        </p:sp>
      </p:grpSp>
      <p:grpSp>
        <p:nvGrpSpPr>
          <p:cNvPr id="16" name="Group 15"/>
          <p:cNvGrpSpPr/>
          <p:nvPr/>
        </p:nvGrpSpPr>
        <p:grpSpPr>
          <a:xfrm>
            <a:off x="2655148" y="3331002"/>
            <a:ext cx="2183599" cy="1800000"/>
            <a:chOff x="2827298" y="2866766"/>
            <a:chExt cx="2183599" cy="1800000"/>
          </a:xfrm>
        </p:grpSpPr>
        <p:sp>
          <p:nvSpPr>
            <p:cNvPr id="8" name="Rectangle 7"/>
            <p:cNvSpPr/>
            <p:nvPr/>
          </p:nvSpPr>
          <p:spPr>
            <a:xfrm>
              <a:off x="2827298" y="2866766"/>
              <a:ext cx="2160000" cy="1800000"/>
            </a:xfrm>
            <a:prstGeom prst="rect">
              <a:avLst/>
            </a:prstGeom>
            <a:solidFill>
              <a:schemeClr val="accent4">
                <a:lumMod val="20000"/>
                <a:lumOff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a:solidFill>
                    <a:schemeClr val="tx1">
                      <a:lumMod val="65000"/>
                      <a:lumOff val="35000"/>
                    </a:schemeClr>
                  </a:solidFill>
                  <a:hlinkClick r:id="rId3"/>
                </a:rPr>
                <a:t>B4E-11</a:t>
              </a:r>
              <a:r>
                <a:rPr lang="en-US" sz="1600" dirty="0">
                  <a:solidFill>
                    <a:schemeClr val="tx1">
                      <a:lumMod val="65000"/>
                      <a:lumOff val="35000"/>
                    </a:schemeClr>
                  </a:solidFill>
                </a:rPr>
                <a:t>: Financing for energy efficiency investments</a:t>
              </a:r>
            </a:p>
            <a:p>
              <a:r>
                <a:rPr lang="en-US" sz="1600" dirty="0" smtClean="0">
                  <a:solidFill>
                    <a:schemeClr val="tx1">
                      <a:lumMod val="65000"/>
                      <a:lumOff val="35000"/>
                    </a:schemeClr>
                  </a:solidFill>
                </a:rPr>
                <a:t> </a:t>
              </a:r>
              <a:endParaRPr lang="en-US" sz="1600" dirty="0">
                <a:solidFill>
                  <a:schemeClr val="tx1">
                    <a:lumMod val="65000"/>
                    <a:lumOff val="35000"/>
                  </a:schemeClr>
                </a:solidFill>
              </a:endParaRPr>
            </a:p>
          </p:txBody>
        </p:sp>
        <p:sp>
          <p:nvSpPr>
            <p:cNvPr id="9" name="TextBox 8"/>
            <p:cNvSpPr txBox="1"/>
            <p:nvPr/>
          </p:nvSpPr>
          <p:spPr>
            <a:xfrm>
              <a:off x="2904245" y="3852995"/>
              <a:ext cx="2106652" cy="738664"/>
            </a:xfrm>
            <a:prstGeom prst="rect">
              <a:avLst/>
            </a:prstGeom>
            <a:noFill/>
          </p:spPr>
          <p:txBody>
            <a:bodyPr wrap="square" rtlCol="0">
              <a:spAutoFit/>
            </a:bodyPr>
            <a:lstStyle/>
            <a:p>
              <a:r>
                <a:rPr lang="en-IE" sz="1400" i="1" dirty="0" smtClean="0">
                  <a:solidFill>
                    <a:schemeClr val="tx1">
                      <a:lumMod val="65000"/>
                      <a:lumOff val="35000"/>
                    </a:schemeClr>
                  </a:solidFill>
                </a:rPr>
                <a:t>e.g. standards, data evidence, new financial sources, etc.</a:t>
              </a:r>
              <a:endParaRPr lang="en-US" sz="1400" i="1" dirty="0">
                <a:solidFill>
                  <a:schemeClr val="tx1">
                    <a:lumMod val="65000"/>
                    <a:lumOff val="35000"/>
                  </a:schemeClr>
                </a:solidFill>
              </a:endParaRPr>
            </a:p>
          </p:txBody>
        </p:sp>
      </p:grpSp>
      <p:grpSp>
        <p:nvGrpSpPr>
          <p:cNvPr id="17" name="Group 16"/>
          <p:cNvGrpSpPr/>
          <p:nvPr/>
        </p:nvGrpSpPr>
        <p:grpSpPr>
          <a:xfrm>
            <a:off x="5051800" y="3331002"/>
            <a:ext cx="2160000" cy="1800000"/>
            <a:chOff x="5212150" y="2866766"/>
            <a:chExt cx="2160000" cy="1800000"/>
          </a:xfrm>
        </p:grpSpPr>
        <p:sp>
          <p:nvSpPr>
            <p:cNvPr id="14" name="Rectangle 13"/>
            <p:cNvSpPr/>
            <p:nvPr/>
          </p:nvSpPr>
          <p:spPr>
            <a:xfrm>
              <a:off x="5212150" y="2866766"/>
              <a:ext cx="2160000" cy="1800000"/>
            </a:xfrm>
            <a:prstGeom prst="rect">
              <a:avLst/>
            </a:prstGeom>
            <a:solidFill>
              <a:schemeClr val="accent2">
                <a:lumMod val="20000"/>
                <a:lumOff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E" sz="1600" dirty="0" smtClean="0">
                  <a:solidFill>
                    <a:schemeClr val="tx1">
                      <a:lumMod val="65000"/>
                      <a:lumOff val="35000"/>
                    </a:schemeClr>
                  </a:solidFill>
                  <a:hlinkClick r:id="rId4"/>
                </a:rPr>
                <a:t>B4E-12</a:t>
              </a:r>
              <a:r>
                <a:rPr lang="en-IE" sz="1600" dirty="0" smtClean="0">
                  <a:solidFill>
                    <a:schemeClr val="tx1">
                      <a:lumMod val="65000"/>
                      <a:lumOff val="35000"/>
                    </a:schemeClr>
                  </a:solidFill>
                </a:rPr>
                <a:t>: </a:t>
              </a:r>
              <a:r>
                <a:rPr lang="en-US" sz="1600" dirty="0">
                  <a:solidFill>
                    <a:schemeClr val="tx1">
                      <a:lumMod val="65000"/>
                      <a:lumOff val="35000"/>
                    </a:schemeClr>
                  </a:solidFill>
                </a:rPr>
                <a:t>National roundtables</a:t>
              </a:r>
            </a:p>
          </p:txBody>
        </p:sp>
        <p:sp>
          <p:nvSpPr>
            <p:cNvPr id="15" name="TextBox 14"/>
            <p:cNvSpPr txBox="1"/>
            <p:nvPr/>
          </p:nvSpPr>
          <p:spPr>
            <a:xfrm>
              <a:off x="5293449" y="3852995"/>
              <a:ext cx="2065606" cy="738664"/>
            </a:xfrm>
            <a:prstGeom prst="rect">
              <a:avLst/>
            </a:prstGeom>
            <a:noFill/>
            <a:ln>
              <a:noFill/>
            </a:ln>
          </p:spPr>
          <p:txBody>
            <a:bodyPr wrap="square" rtlCol="0">
              <a:spAutoFit/>
            </a:bodyPr>
            <a:lstStyle/>
            <a:p>
              <a:r>
                <a:rPr lang="en-IE" sz="1400" i="1" dirty="0" smtClean="0">
                  <a:solidFill>
                    <a:schemeClr val="tx1">
                      <a:lumMod val="65000"/>
                      <a:lumOff val="35000"/>
                    </a:schemeClr>
                  </a:solidFill>
                </a:rPr>
                <a:t>e.g. seek consensus, policy development, elaborate strategies, etc.</a:t>
              </a:r>
              <a:endParaRPr lang="en-US" sz="1400" i="1" dirty="0">
                <a:solidFill>
                  <a:schemeClr val="tx1">
                    <a:lumMod val="65000"/>
                    <a:lumOff val="35000"/>
                  </a:schemeClr>
                </a:solidFill>
              </a:endParaRPr>
            </a:p>
          </p:txBody>
        </p:sp>
      </p:grpSp>
      <p:sp>
        <p:nvSpPr>
          <p:cNvPr id="21" name="Rectangle 20"/>
          <p:cNvSpPr/>
          <p:nvPr/>
        </p:nvSpPr>
        <p:spPr>
          <a:xfrm>
            <a:off x="5038705" y="5539321"/>
            <a:ext cx="2160000" cy="720000"/>
          </a:xfrm>
          <a:prstGeom prst="rect">
            <a:avLst/>
          </a:prstGeom>
          <a:solidFill>
            <a:schemeClr val="accent1">
              <a:lumMod val="20000"/>
              <a:lumOff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65000"/>
                    <a:lumOff val="35000"/>
                  </a:schemeClr>
                </a:solidFill>
              </a:rPr>
              <a:t>Sustainable Energy Investment (</a:t>
            </a:r>
            <a:r>
              <a:rPr lang="en-US" sz="1600" dirty="0" smtClean="0">
                <a:solidFill>
                  <a:schemeClr val="tx1">
                    <a:lumMod val="65000"/>
                    <a:lumOff val="35000"/>
                  </a:schemeClr>
                </a:solidFill>
              </a:rPr>
              <a:t>SEI)Forum</a:t>
            </a:r>
            <a:endParaRPr lang="en-US" sz="1600" dirty="0">
              <a:solidFill>
                <a:schemeClr val="tx1">
                  <a:lumMod val="65000"/>
                  <a:lumOff val="35000"/>
                </a:schemeClr>
              </a:solidFill>
            </a:endParaRPr>
          </a:p>
        </p:txBody>
      </p:sp>
      <p:sp>
        <p:nvSpPr>
          <p:cNvPr id="23" name="Rectangle 22"/>
          <p:cNvSpPr/>
          <p:nvPr/>
        </p:nvSpPr>
        <p:spPr>
          <a:xfrm>
            <a:off x="3785421" y="2023423"/>
            <a:ext cx="2160000" cy="720000"/>
          </a:xfrm>
          <a:prstGeom prst="rect">
            <a:avLst/>
          </a:prstGeom>
          <a:solidFill>
            <a:schemeClr val="accent1">
              <a:lumMod val="20000"/>
              <a:lumOff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65000"/>
                    <a:lumOff val="35000"/>
                  </a:schemeClr>
                </a:solidFill>
              </a:rPr>
              <a:t>Capacity building for Cities and </a:t>
            </a:r>
            <a:r>
              <a:rPr lang="en-US" sz="1600" dirty="0" smtClean="0">
                <a:solidFill>
                  <a:schemeClr val="tx1">
                    <a:lumMod val="65000"/>
                    <a:lumOff val="35000"/>
                  </a:schemeClr>
                </a:solidFill>
              </a:rPr>
              <a:t>Regions</a:t>
            </a:r>
            <a:endParaRPr lang="en-US" sz="1600" dirty="0">
              <a:solidFill>
                <a:schemeClr val="tx1">
                  <a:lumMod val="65000"/>
                  <a:lumOff val="35000"/>
                </a:schemeClr>
              </a:solidFill>
            </a:endParaRPr>
          </a:p>
        </p:txBody>
      </p:sp>
      <p:sp>
        <p:nvSpPr>
          <p:cNvPr id="24" name="Rectangle 23"/>
          <p:cNvSpPr/>
          <p:nvPr/>
        </p:nvSpPr>
        <p:spPr>
          <a:xfrm>
            <a:off x="6165902" y="2022012"/>
            <a:ext cx="2160000" cy="720000"/>
          </a:xfrm>
          <a:prstGeom prst="rect">
            <a:avLst/>
          </a:prstGeom>
          <a:solidFill>
            <a:schemeClr val="accent1">
              <a:lumMod val="20000"/>
              <a:lumOff val="8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65000"/>
                    <a:lumOff val="35000"/>
                  </a:schemeClr>
                </a:solidFill>
              </a:rPr>
              <a:t>European </a:t>
            </a:r>
            <a:r>
              <a:rPr lang="en-US" sz="1600" dirty="0">
                <a:solidFill>
                  <a:schemeClr val="tx1">
                    <a:lumMod val="65000"/>
                    <a:lumOff val="35000"/>
                  </a:schemeClr>
                </a:solidFill>
              </a:rPr>
              <a:t>City </a:t>
            </a:r>
            <a:r>
              <a:rPr lang="en-US" sz="1600" dirty="0" smtClean="0">
                <a:solidFill>
                  <a:schemeClr val="tx1">
                    <a:lumMod val="65000"/>
                    <a:lumOff val="35000"/>
                  </a:schemeClr>
                </a:solidFill>
              </a:rPr>
              <a:t>Facility</a:t>
            </a:r>
            <a:endParaRPr lang="en-US" sz="1600" dirty="0">
              <a:solidFill>
                <a:schemeClr val="tx1">
                  <a:lumMod val="65000"/>
                  <a:lumOff val="35000"/>
                </a:schemeClr>
              </a:solidFill>
            </a:endParaRPr>
          </a:p>
        </p:txBody>
      </p:sp>
    </p:spTree>
    <p:extLst>
      <p:ext uri="{BB962C8B-B14F-4D97-AF65-F5344CB8AC3E}">
        <p14:creationId xmlns:p14="http://schemas.microsoft.com/office/powerpoint/2010/main" val="42520653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lstStyle/>
          <a:p>
            <a:r>
              <a:rPr lang="en-GB" dirty="0"/>
              <a:t>More information</a:t>
            </a:r>
          </a:p>
        </p:txBody>
      </p:sp>
      <p:sp>
        <p:nvSpPr>
          <p:cNvPr id="5" name="Content Placeholder 4"/>
          <p:cNvSpPr>
            <a:spLocks noGrp="1"/>
          </p:cNvSpPr>
          <p:nvPr>
            <p:ph idx="1"/>
          </p:nvPr>
        </p:nvSpPr>
        <p:spPr>
          <a:xfrm>
            <a:off x="720000" y="1930217"/>
            <a:ext cx="10800000" cy="3960000"/>
          </a:xfrm>
        </p:spPr>
        <p:txBody>
          <a:bodyPr/>
          <a:lstStyle/>
          <a:p>
            <a:r>
              <a:rPr lang="en-GB" sz="2400" dirty="0"/>
              <a:t>H2020 participant portal</a:t>
            </a:r>
          </a:p>
          <a:p>
            <a:pPr lvl="1"/>
            <a:r>
              <a:rPr lang="pt-BR" sz="1800" dirty="0" smtClean="0"/>
              <a:t>H2020 </a:t>
            </a:r>
            <a:r>
              <a:rPr lang="pt-BR" sz="1800" dirty="0"/>
              <a:t>Online Manual: </a:t>
            </a:r>
            <a:r>
              <a:rPr lang="pt-BR" sz="1800" dirty="0">
                <a:hlinkClick r:id="rId3"/>
              </a:rPr>
              <a:t>http://</a:t>
            </a:r>
            <a:r>
              <a:rPr lang="pt-BR" sz="1800" dirty="0" smtClean="0">
                <a:hlinkClick r:id="rId3"/>
              </a:rPr>
              <a:t>bit.ly/H2020-manual</a:t>
            </a:r>
            <a:r>
              <a:rPr lang="en-GB" sz="1800" dirty="0" smtClean="0"/>
              <a:t> </a:t>
            </a:r>
            <a:endParaRPr lang="en-GB" sz="1800" dirty="0" smtClean="0"/>
          </a:p>
          <a:p>
            <a:pPr lvl="1"/>
            <a:r>
              <a:rPr lang="en-US" sz="1800" dirty="0" smtClean="0"/>
              <a:t>B4E-11: Financing </a:t>
            </a:r>
            <a:r>
              <a:rPr lang="en-US" sz="1800" dirty="0"/>
              <a:t>for energy efficiency investments </a:t>
            </a:r>
            <a:r>
              <a:rPr lang="en-US" sz="1800" dirty="0">
                <a:hlinkClick r:id="rId4"/>
              </a:rPr>
              <a:t>http://</a:t>
            </a:r>
            <a:r>
              <a:rPr lang="en-US" sz="1800" dirty="0" smtClean="0">
                <a:hlinkClick r:id="rId4"/>
              </a:rPr>
              <a:t>bit.ly/sc3-b4e-11</a:t>
            </a:r>
            <a:r>
              <a:rPr lang="en-US" sz="1800" dirty="0" smtClean="0"/>
              <a:t> </a:t>
            </a:r>
          </a:p>
          <a:p>
            <a:pPr lvl="1"/>
            <a:r>
              <a:rPr lang="en-IE" sz="1800" dirty="0" smtClean="0"/>
              <a:t>B4E-12</a:t>
            </a:r>
            <a:r>
              <a:rPr lang="en-IE" sz="1800" dirty="0"/>
              <a:t>: National roundtables </a:t>
            </a:r>
            <a:r>
              <a:rPr lang="en-IE" sz="1800" dirty="0">
                <a:hlinkClick r:id="rId5"/>
              </a:rPr>
              <a:t>http://</a:t>
            </a:r>
            <a:r>
              <a:rPr lang="en-IE" sz="1800" dirty="0" smtClean="0">
                <a:hlinkClick r:id="rId5"/>
              </a:rPr>
              <a:t>bit.ly/sc3-b4e-12</a:t>
            </a:r>
            <a:r>
              <a:rPr lang="en-IE" sz="1800" dirty="0" smtClean="0"/>
              <a:t> </a:t>
            </a:r>
            <a:endParaRPr lang="en-IE" sz="1800" dirty="0" smtClean="0"/>
          </a:p>
          <a:p>
            <a:pPr lvl="1"/>
            <a:r>
              <a:rPr lang="en-IE" sz="1800" dirty="0" smtClean="0"/>
              <a:t>B4E-13</a:t>
            </a:r>
            <a:r>
              <a:rPr lang="en-IE" sz="1800" dirty="0"/>
              <a:t>: Aggregation - Project Development Assistance </a:t>
            </a:r>
            <a:r>
              <a:rPr lang="en-IE" sz="1800" dirty="0">
                <a:hlinkClick r:id="rId6"/>
              </a:rPr>
              <a:t>http://</a:t>
            </a:r>
            <a:r>
              <a:rPr lang="en-IE" sz="1800" dirty="0" smtClean="0">
                <a:hlinkClick r:id="rId6"/>
              </a:rPr>
              <a:t>bit.ly/sc3-b4e-13</a:t>
            </a:r>
            <a:endParaRPr lang="en-GB" sz="1800" dirty="0" smtClean="0"/>
          </a:p>
          <a:p>
            <a:pPr>
              <a:spcBef>
                <a:spcPts val="1800"/>
              </a:spcBef>
            </a:pPr>
            <a:r>
              <a:rPr lang="en-GB" sz="2400" dirty="0" smtClean="0"/>
              <a:t>Webinars</a:t>
            </a:r>
          </a:p>
          <a:p>
            <a:pPr lvl="1"/>
            <a:r>
              <a:rPr lang="en-GB" sz="1800" dirty="0" smtClean="0"/>
              <a:t>Energy </a:t>
            </a:r>
            <a:r>
              <a:rPr lang="en-GB" sz="1800" dirty="0" smtClean="0"/>
              <a:t>Efficiency Finance webinar: </a:t>
            </a:r>
            <a:r>
              <a:rPr lang="en-GB" sz="1800" dirty="0">
                <a:hlinkClick r:id="rId7"/>
              </a:rPr>
              <a:t>http://</a:t>
            </a:r>
            <a:r>
              <a:rPr lang="en-GB" sz="1800" dirty="0" smtClean="0">
                <a:hlinkClick r:id="rId7"/>
              </a:rPr>
              <a:t>bit.ly/eef-300419</a:t>
            </a:r>
            <a:r>
              <a:rPr lang="en-GB" sz="1800" dirty="0" smtClean="0"/>
              <a:t> </a:t>
            </a:r>
            <a:endParaRPr lang="en-GB" sz="1800" dirty="0"/>
          </a:p>
          <a:p>
            <a:pPr>
              <a:spcBef>
                <a:spcPts val="1800"/>
              </a:spcBef>
            </a:pPr>
            <a:r>
              <a:rPr lang="en-GB" sz="2400" dirty="0" smtClean="0"/>
              <a:t>Energy Efficiency info day: </a:t>
            </a:r>
            <a:r>
              <a:rPr lang="en-GB" sz="1800" dirty="0">
                <a:hlinkClick r:id="rId8"/>
              </a:rPr>
              <a:t>http</a:t>
            </a:r>
            <a:r>
              <a:rPr lang="en-GB" sz="1800" dirty="0" smtClean="0">
                <a:hlinkClick r:id="rId8"/>
              </a:rPr>
              <a:t>://bit.ly/sc3-infoday</a:t>
            </a:r>
            <a:r>
              <a:rPr lang="en-GB" sz="1800" dirty="0" smtClean="0"/>
              <a:t> </a:t>
            </a:r>
            <a:endParaRPr lang="en-GB" sz="2400" dirty="0"/>
          </a:p>
          <a:p>
            <a:pPr>
              <a:spcBef>
                <a:spcPts val="1800"/>
              </a:spcBef>
            </a:pPr>
            <a:r>
              <a:rPr lang="de-DE" sz="2400" dirty="0" smtClean="0"/>
              <a:t>SEI </a:t>
            </a:r>
            <a:r>
              <a:rPr lang="de-DE" sz="2400" dirty="0"/>
              <a:t>Forums Webpage: </a:t>
            </a:r>
            <a:r>
              <a:rPr lang="de-DE" sz="1800" dirty="0" smtClean="0">
                <a:hlinkClick r:id="rId9"/>
              </a:rPr>
              <a:t>http://bit.ly/seif-home</a:t>
            </a:r>
            <a:endParaRPr lang="de-DE" sz="1800" dirty="0"/>
          </a:p>
          <a:p>
            <a:pPr lvl="1"/>
            <a:r>
              <a:rPr lang="en-US" sz="1800" dirty="0"/>
              <a:t>Proceedings from all events</a:t>
            </a:r>
          </a:p>
          <a:p>
            <a:pPr lvl="1"/>
            <a:r>
              <a:rPr lang="en-US" sz="1800" dirty="0"/>
              <a:t>Webinar: </a:t>
            </a:r>
            <a:r>
              <a:rPr lang="en-US" sz="1800" i="1" dirty="0"/>
              <a:t>“Financing Home Renovation in Europe“</a:t>
            </a:r>
            <a:r>
              <a:rPr lang="en-US" sz="1800" dirty="0"/>
              <a:t>: </a:t>
            </a:r>
            <a:r>
              <a:rPr lang="en-US" sz="1800" dirty="0">
                <a:hlinkClick r:id="rId10"/>
              </a:rPr>
              <a:t>https://</a:t>
            </a:r>
            <a:r>
              <a:rPr lang="en-US" sz="1800" dirty="0" smtClean="0">
                <a:hlinkClick r:id="rId10"/>
              </a:rPr>
              <a:t>youtu.be/ktCjLOv9qeE</a:t>
            </a:r>
            <a:r>
              <a:rPr lang="en-US" sz="1800" dirty="0" smtClean="0"/>
              <a:t> </a:t>
            </a:r>
            <a:endParaRPr lang="en-US" sz="1800" dirty="0"/>
          </a:p>
          <a:p>
            <a:pPr lvl="1"/>
            <a:r>
              <a:rPr lang="en-US" sz="1800" dirty="0"/>
              <a:t>Webinar: </a:t>
            </a:r>
            <a:r>
              <a:rPr lang="en-US" sz="1800" i="1" dirty="0"/>
              <a:t>“Home renovation in Europe: The User Perspective”</a:t>
            </a:r>
            <a:r>
              <a:rPr lang="en-US" sz="1800" dirty="0"/>
              <a:t>: </a:t>
            </a:r>
            <a:r>
              <a:rPr lang="en-US" sz="1800" dirty="0">
                <a:hlinkClick r:id="rId11"/>
              </a:rPr>
              <a:t>https://</a:t>
            </a:r>
            <a:r>
              <a:rPr lang="en-US" sz="1800" dirty="0" smtClean="0">
                <a:hlinkClick r:id="rId11"/>
              </a:rPr>
              <a:t>youtu.be/7UDRBeusABs</a:t>
            </a:r>
            <a:r>
              <a:rPr lang="en-US" sz="1800" dirty="0" smtClean="0"/>
              <a:t> </a:t>
            </a:r>
            <a:endParaRPr lang="en-US" sz="1800" dirty="0"/>
          </a:p>
          <a:p>
            <a:pPr>
              <a:spcBef>
                <a:spcPts val="1800"/>
              </a:spcBef>
            </a:pPr>
            <a:r>
              <a:rPr lang="en-GB" sz="2400" dirty="0" smtClean="0"/>
              <a:t>Questions </a:t>
            </a:r>
            <a:r>
              <a:rPr lang="en-GB" sz="2400" dirty="0"/>
              <a:t>&amp; Answers: </a:t>
            </a:r>
            <a:r>
              <a:rPr lang="en-GB" sz="2400" dirty="0">
                <a:hlinkClick r:id="rId12"/>
              </a:rPr>
              <a:t>EASME-Energy@ec.europa.eu</a:t>
            </a:r>
            <a:endParaRPr lang="en-GB" sz="2400" dirty="0"/>
          </a:p>
        </p:txBody>
      </p:sp>
    </p:spTree>
    <p:extLst>
      <p:ext uri="{BB962C8B-B14F-4D97-AF65-F5344CB8AC3E}">
        <p14:creationId xmlns:p14="http://schemas.microsoft.com/office/powerpoint/2010/main" val="1419233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20000" y="1080000"/>
            <a:ext cx="10800000" cy="1440000"/>
          </a:xfrm>
        </p:spPr>
        <p:txBody>
          <a:bodyPr>
            <a:normAutofit/>
          </a:bodyPr>
          <a:lstStyle/>
          <a:p>
            <a:pPr algn="ctr"/>
            <a:r>
              <a:rPr lang="en-GB" sz="5400" dirty="0"/>
              <a:t>THANK YOU !</a:t>
            </a:r>
          </a:p>
        </p:txBody>
      </p:sp>
      <p:sp>
        <p:nvSpPr>
          <p:cNvPr id="9" name="Content Placeholder 8"/>
          <p:cNvSpPr>
            <a:spLocks noGrp="1"/>
          </p:cNvSpPr>
          <p:nvPr>
            <p:ph sz="quarter" idx="10"/>
          </p:nvPr>
        </p:nvSpPr>
        <p:spPr>
          <a:xfrm>
            <a:off x="3486000" y="2160000"/>
            <a:ext cx="5220000" cy="3959875"/>
          </a:xfrm>
        </p:spPr>
        <p:txBody>
          <a:bodyPr/>
          <a:lstStyle/>
          <a:p>
            <a:pPr marL="0" indent="0" algn="ctr">
              <a:buNone/>
            </a:pPr>
            <a:r>
              <a:rPr lang="en-US" dirty="0" smtClean="0">
                <a:solidFill>
                  <a:srgbClr val="186294"/>
                </a:solidFill>
              </a:rPr>
              <a:t>Christophe MILIN</a:t>
            </a:r>
            <a:r>
              <a:rPr lang="en-GB" dirty="0" smtClean="0">
                <a:solidFill>
                  <a:srgbClr val="186294"/>
                </a:solidFill>
              </a:rPr>
              <a:t/>
            </a:r>
            <a:br>
              <a:rPr lang="en-GB" dirty="0" smtClean="0">
                <a:solidFill>
                  <a:srgbClr val="186294"/>
                </a:solidFill>
              </a:rPr>
            </a:br>
            <a:r>
              <a:rPr lang="en-GB" sz="2000" dirty="0" smtClean="0">
                <a:solidFill>
                  <a:srgbClr val="186294"/>
                </a:solidFill>
                <a:hlinkClick r:id="rId3"/>
              </a:rPr>
              <a:t>christophe.milin@ec.europea.eu</a:t>
            </a:r>
            <a:r>
              <a:rPr lang="en-GB" sz="2000" dirty="0" smtClean="0">
                <a:solidFill>
                  <a:srgbClr val="186294"/>
                </a:solidFill>
              </a:rPr>
              <a:t> </a:t>
            </a:r>
          </a:p>
          <a:p>
            <a:pPr marL="0" indent="0" algn="ctr">
              <a:buNone/>
            </a:pPr>
            <a:endParaRPr lang="fr-BE" sz="2000" dirty="0">
              <a:solidFill>
                <a:srgbClr val="186294"/>
              </a:solidFill>
            </a:endParaRPr>
          </a:p>
        </p:txBody>
      </p:sp>
      <p:sp>
        <p:nvSpPr>
          <p:cNvPr id="11" name="Title 7"/>
          <p:cNvSpPr txBox="1">
            <a:spLocks/>
          </p:cNvSpPr>
          <p:nvPr/>
        </p:nvSpPr>
        <p:spPr>
          <a:xfrm>
            <a:off x="720000" y="4679875"/>
            <a:ext cx="10800000" cy="1440000"/>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800" b="1" kern="1200">
                <a:solidFill>
                  <a:srgbClr val="186294"/>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defRPr>
            </a:lvl1pPr>
          </a:lstStyle>
          <a:p>
            <a:pPr algn="ctr"/>
            <a:r>
              <a:rPr lang="en-GB" sz="2800" dirty="0">
                <a:solidFill>
                  <a:schemeClr val="accent2"/>
                </a:solidFill>
              </a:rPr>
              <a:t>EASME-Energy@ec.europa.eu</a:t>
            </a:r>
          </a:p>
        </p:txBody>
      </p:sp>
    </p:spTree>
    <p:extLst>
      <p:ext uri="{BB962C8B-B14F-4D97-AF65-F5344CB8AC3E}">
        <p14:creationId xmlns:p14="http://schemas.microsoft.com/office/powerpoint/2010/main" val="3526152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5210</TotalTime>
  <Words>752</Words>
  <Application>Microsoft Office PowerPoint</Application>
  <PresentationFormat>Widescreen</PresentationFormat>
  <Paragraphs>59</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Malgun Gothic Semilight</vt:lpstr>
      <vt:lpstr>Arial</vt:lpstr>
      <vt:lpstr>Calibri</vt:lpstr>
      <vt:lpstr>Calibri Light</vt:lpstr>
      <vt:lpstr>Wingdings</vt:lpstr>
      <vt:lpstr>Office Theme</vt:lpstr>
      <vt:lpstr>Challenges and opportunities for the renovation of the (social) housing stock </vt:lpstr>
      <vt:lpstr>Residential sector (renovation) is complex…</vt:lpstr>
      <vt:lpstr>… and shall be addressed as such</vt:lpstr>
      <vt:lpstr>H2020 support to financing local energy transition</vt:lpstr>
      <vt:lpstr>More information</vt:lpstr>
      <vt:lpstr>THANK YOU !</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JASAITYTE Kristina (EASME)</dc:creator>
  <cp:lastModifiedBy>MILIN Christophe (EASME)</cp:lastModifiedBy>
  <cp:revision>872</cp:revision>
  <cp:lastPrinted>2020-03-04T14:33:25Z</cp:lastPrinted>
  <dcterms:created xsi:type="dcterms:W3CDTF">2018-02-15T11:56:11Z</dcterms:created>
  <dcterms:modified xsi:type="dcterms:W3CDTF">2020-03-04T14:49:45Z</dcterms:modified>
</cp:coreProperties>
</file>